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9"/>
  </p:notesMasterIdLst>
  <p:sldIdLst>
    <p:sldId id="266" r:id="rId2"/>
    <p:sldId id="258" r:id="rId3"/>
    <p:sldId id="606" r:id="rId4"/>
    <p:sldId id="607" r:id="rId5"/>
    <p:sldId id="270" r:id="rId6"/>
    <p:sldId id="271" r:id="rId7"/>
    <p:sldId id="275" r:id="rId8"/>
    <p:sldId id="273" r:id="rId9"/>
    <p:sldId id="269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268" r:id="rId22"/>
    <p:sldId id="451" r:id="rId23"/>
    <p:sldId id="272" r:id="rId24"/>
    <p:sldId id="449" r:id="rId25"/>
    <p:sldId id="450" r:id="rId26"/>
    <p:sldId id="437" r:id="rId27"/>
    <p:sldId id="438" r:id="rId28"/>
    <p:sldId id="439" r:id="rId29"/>
    <p:sldId id="448" r:id="rId30"/>
    <p:sldId id="440" r:id="rId31"/>
    <p:sldId id="441" r:id="rId32"/>
    <p:sldId id="442" r:id="rId33"/>
    <p:sldId id="447" r:id="rId34"/>
    <p:sldId id="443" r:id="rId35"/>
    <p:sldId id="444" r:id="rId36"/>
    <p:sldId id="445" r:id="rId37"/>
    <p:sldId id="446" r:id="rId38"/>
    <p:sldId id="43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76" r:id="rId49"/>
    <p:sldId id="291" r:id="rId50"/>
    <p:sldId id="289" r:id="rId51"/>
    <p:sldId id="292" r:id="rId52"/>
    <p:sldId id="290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277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  <p:sldId id="377" r:id="rId138"/>
    <p:sldId id="378" r:id="rId139"/>
    <p:sldId id="379" r:id="rId140"/>
    <p:sldId id="380" r:id="rId141"/>
    <p:sldId id="381" r:id="rId142"/>
    <p:sldId id="382" r:id="rId143"/>
    <p:sldId id="383" r:id="rId144"/>
    <p:sldId id="384" r:id="rId145"/>
    <p:sldId id="385" r:id="rId146"/>
    <p:sldId id="386" r:id="rId147"/>
    <p:sldId id="387" r:id="rId148"/>
    <p:sldId id="388" r:id="rId149"/>
    <p:sldId id="389" r:id="rId150"/>
    <p:sldId id="390" r:id="rId151"/>
    <p:sldId id="391" r:id="rId152"/>
    <p:sldId id="392" r:id="rId153"/>
    <p:sldId id="393" r:id="rId154"/>
    <p:sldId id="394" r:id="rId155"/>
    <p:sldId id="395" r:id="rId156"/>
    <p:sldId id="396" r:id="rId157"/>
    <p:sldId id="397" r:id="rId158"/>
    <p:sldId id="398" r:id="rId159"/>
    <p:sldId id="399" r:id="rId160"/>
    <p:sldId id="400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1" r:id="rId172"/>
    <p:sldId id="412" r:id="rId173"/>
    <p:sldId id="413" r:id="rId174"/>
    <p:sldId id="414" r:id="rId175"/>
    <p:sldId id="415" r:id="rId176"/>
    <p:sldId id="416" r:id="rId177"/>
    <p:sldId id="417" r:id="rId178"/>
    <p:sldId id="418" r:id="rId179"/>
    <p:sldId id="419" r:id="rId180"/>
    <p:sldId id="420" r:id="rId181"/>
    <p:sldId id="421" r:id="rId182"/>
    <p:sldId id="422" r:id="rId183"/>
    <p:sldId id="423" r:id="rId184"/>
    <p:sldId id="424" r:id="rId185"/>
    <p:sldId id="425" r:id="rId186"/>
    <p:sldId id="426" r:id="rId187"/>
    <p:sldId id="427" r:id="rId188"/>
    <p:sldId id="428" r:id="rId189"/>
    <p:sldId id="429" r:id="rId190"/>
    <p:sldId id="430" r:id="rId191"/>
    <p:sldId id="431" r:id="rId192"/>
    <p:sldId id="432" r:id="rId193"/>
    <p:sldId id="433" r:id="rId194"/>
    <p:sldId id="434" r:id="rId195"/>
    <p:sldId id="435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312" r:id="rId230"/>
    <p:sldId id="585" r:id="rId231"/>
    <p:sldId id="278" r:id="rId232"/>
    <p:sldId id="494" r:id="rId233"/>
    <p:sldId id="512" r:id="rId234"/>
    <p:sldId id="495" r:id="rId235"/>
    <p:sldId id="496" r:id="rId236"/>
    <p:sldId id="497" r:id="rId237"/>
    <p:sldId id="510" r:id="rId238"/>
    <p:sldId id="498" r:id="rId239"/>
    <p:sldId id="511" r:id="rId240"/>
    <p:sldId id="502" r:id="rId241"/>
    <p:sldId id="513" r:id="rId242"/>
    <p:sldId id="499" r:id="rId243"/>
    <p:sldId id="500" r:id="rId244"/>
    <p:sldId id="501" r:id="rId245"/>
    <p:sldId id="503" r:id="rId246"/>
    <p:sldId id="509" r:id="rId247"/>
    <p:sldId id="514" r:id="rId248"/>
    <p:sldId id="515" r:id="rId249"/>
    <p:sldId id="516" r:id="rId250"/>
    <p:sldId id="517" r:id="rId251"/>
    <p:sldId id="518" r:id="rId252"/>
    <p:sldId id="519" r:id="rId253"/>
    <p:sldId id="520" r:id="rId254"/>
    <p:sldId id="521" r:id="rId255"/>
    <p:sldId id="522" r:id="rId256"/>
    <p:sldId id="524" r:id="rId257"/>
    <p:sldId id="523" r:id="rId258"/>
    <p:sldId id="525" r:id="rId259"/>
    <p:sldId id="526" r:id="rId260"/>
    <p:sldId id="528" r:id="rId261"/>
    <p:sldId id="529" r:id="rId262"/>
    <p:sldId id="538" r:id="rId263"/>
    <p:sldId id="539" r:id="rId264"/>
    <p:sldId id="530" r:id="rId265"/>
    <p:sldId id="531" r:id="rId266"/>
    <p:sldId id="537" r:id="rId267"/>
    <p:sldId id="532" r:id="rId268"/>
    <p:sldId id="533" r:id="rId269"/>
    <p:sldId id="541" r:id="rId270"/>
    <p:sldId id="542" r:id="rId271"/>
    <p:sldId id="534" r:id="rId272"/>
    <p:sldId id="543" r:id="rId273"/>
    <p:sldId id="540" r:id="rId274"/>
    <p:sldId id="544" r:id="rId275"/>
    <p:sldId id="545" r:id="rId276"/>
    <p:sldId id="546" r:id="rId277"/>
    <p:sldId id="547" r:id="rId278"/>
    <p:sldId id="553" r:id="rId279"/>
    <p:sldId id="548" r:id="rId280"/>
    <p:sldId id="549" r:id="rId281"/>
    <p:sldId id="550" r:id="rId282"/>
    <p:sldId id="551" r:id="rId283"/>
    <p:sldId id="552" r:id="rId284"/>
    <p:sldId id="554" r:id="rId285"/>
    <p:sldId id="555" r:id="rId286"/>
    <p:sldId id="556" r:id="rId287"/>
    <p:sldId id="557" r:id="rId288"/>
    <p:sldId id="558" r:id="rId289"/>
    <p:sldId id="559" r:id="rId290"/>
    <p:sldId id="560" r:id="rId291"/>
    <p:sldId id="561" r:id="rId292"/>
    <p:sldId id="563" r:id="rId293"/>
    <p:sldId id="562" r:id="rId294"/>
    <p:sldId id="564" r:id="rId295"/>
    <p:sldId id="566" r:id="rId296"/>
    <p:sldId id="567" r:id="rId297"/>
    <p:sldId id="565" r:id="rId298"/>
    <p:sldId id="586" r:id="rId299"/>
    <p:sldId id="587" r:id="rId300"/>
    <p:sldId id="588" r:id="rId301"/>
    <p:sldId id="589" r:id="rId302"/>
    <p:sldId id="590" r:id="rId303"/>
    <p:sldId id="591" r:id="rId304"/>
    <p:sldId id="592" r:id="rId305"/>
    <p:sldId id="593" r:id="rId306"/>
    <p:sldId id="594" r:id="rId307"/>
    <p:sldId id="595" r:id="rId308"/>
    <p:sldId id="596" r:id="rId309"/>
    <p:sldId id="597" r:id="rId310"/>
    <p:sldId id="598" r:id="rId311"/>
    <p:sldId id="599" r:id="rId312"/>
    <p:sldId id="600" r:id="rId313"/>
    <p:sldId id="604" r:id="rId314"/>
    <p:sldId id="605" r:id="rId315"/>
    <p:sldId id="570" r:id="rId316"/>
    <p:sldId id="603" r:id="rId317"/>
    <p:sldId id="572" r:id="rId3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73" d="100"/>
          <a:sy n="73" d="100"/>
        </p:scale>
        <p:origin x="8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516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F47153-3D4C-435A-A3B4-EDDDEA83F6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887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897367-BF21-4E14-852D-9872FB9C93A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58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462449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04416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42648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1260545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053205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42962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82685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0286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68730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684292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199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311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063348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52079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219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93909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098724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260195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5396197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3321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1732755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4139980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241179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6501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0121834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4992587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9170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3209698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420521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238865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3433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0045990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018869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8190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1892053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364597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3193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81592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935146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44628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319403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5152332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42511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08852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4215284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392525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4529463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9003660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467187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3733497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103662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525425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2881066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9358187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2091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4024227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659418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088816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550465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7103713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2557984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9411190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353109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3868848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8463229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0818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9076654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893412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64152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844998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615940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6150162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3009740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0469304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844129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412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569873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368793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174660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663503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200485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479423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5868728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053080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39710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2079685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299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886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556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074796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8989349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4949358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3914078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1602230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99075192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514950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761660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991466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8253218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309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6634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0888320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40190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7377871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5929503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63233608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08631956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59436272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0830574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317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772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9371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30036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78607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5778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85451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626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7921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B57AA3-CE5E-4EDA-B9D0-49F37FAF91E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478107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692BD8-D2D9-4239-82DE-7434D24FBD72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01156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A67B16-29DB-482A-A3FC-5CA45B61F919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511303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49E9B6-ADB2-4C59-B3C8-7ACAA197443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0167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rporate1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400800" cy="1752600"/>
          </a:xfrm>
        </p:spPr>
        <p:txBody>
          <a:bodyPr/>
          <a:lstStyle>
            <a:lvl1pPr marL="0" indent="0">
              <a:buFont typeface="Wingdings 2" panose="05020102010507070707" pitchFamily="18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5638800"/>
            <a:ext cx="1600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BD72-F67D-46DE-83D8-4208F09998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5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942A2-F800-483C-A715-62E7584FEC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886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4913-A75B-43C6-8C21-5F64C0E638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583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D3700-B0ED-4AB8-9E0A-03062B571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9606-847B-49F3-AC1D-5DFF4B5C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8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A2B7D-8B4B-404E-9230-ECF0B67CC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24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BC80E-D178-41AF-950C-30927151E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39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E293D-A0DD-4FE3-92A4-F59EFAACC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2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BA156-580F-4567-962C-8996A671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87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5795B-3B16-4051-9603-410E0E7F6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C86C-CC37-47DA-B947-758108A9A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00BF6-D1E1-4B4A-8AAC-0F893BAD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orporat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29403D68-DFBB-44ED-AFAB-F9613ECE1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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2500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A0%9C%EC%96%B4_%EB%B0%98%EC%A0%84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wonbun.tistory.com/attachment/cfile28.uf@22059E3454BE6F1E199EBF.j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Groupware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216073" y="3103417"/>
            <a:ext cx="2078182" cy="2964873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잘했조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채효원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박지혜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안선영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이대원</a:t>
            </a:r>
            <a:endParaRPr lang="en-US" altLang="ko-KR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ko-KR" altLang="en-US" dirty="0" smtClean="0"/>
              <a:t>전성원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67937" name="Picture 1" descr="C:\Users\Administrator\Desktop\적용기술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3419475"/>
            <a:ext cx="7153275" cy="2743199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1. Spring Framework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스프링은 </a:t>
            </a:r>
            <a:r>
              <a:rPr lang="ko-KR" altLang="en-US" sz="1200" dirty="0" err="1" smtClean="0"/>
              <a:t>확장성이</a:t>
            </a:r>
            <a:r>
              <a:rPr lang="ko-KR" altLang="en-US" sz="1200" dirty="0" smtClean="0"/>
              <a:t> 높습니다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스프링 프레임워크에 통합하기 위해 간단하게 기존 라이브러리를 감싸는 정도로 스프링에서 사용이 가능하기 때문에 수많은 라이브러리가 이미 스프링에서 지원되고 있고 스프링에서 사용되는 라이브러리를 별도로 분리하기도 용이하고 의존성 주입</a:t>
            </a:r>
            <a:r>
              <a:rPr lang="en-US" altLang="ko-KR" sz="1200" dirty="0" smtClean="0"/>
              <a:t>(Dependency Injection)</a:t>
            </a:r>
            <a:r>
              <a:rPr lang="ko-KR" altLang="en-US" sz="1200" dirty="0" smtClean="0"/>
              <a:t>을 지원하며 </a:t>
            </a:r>
            <a:r>
              <a:rPr lang="ko-KR" altLang="en-US" sz="1200" dirty="0" smtClean="0">
                <a:hlinkClick r:id="rId4" tooltip="제어 반전"/>
              </a:rPr>
              <a:t>제어 반전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IoC</a:t>
            </a:r>
            <a:r>
              <a:rPr lang="en-US" altLang="ko-KR" sz="1200" dirty="0" smtClean="0"/>
              <a:t> : Inversion of Control)</a:t>
            </a:r>
            <a:r>
              <a:rPr lang="ko-KR" altLang="en-US" sz="1200" dirty="0" smtClean="0"/>
              <a:t>도 지원하여 컨트롤의 제어권이 사용자가 아니라 프레임워크에 있어서 필요에 따라 스프링에서 사용자의 코드를 호출합니다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7326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공지게시판댓글등록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공지게시판댓글삭제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업무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사내게시판작성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사내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6</a:t>
            </a:r>
            <a:r>
              <a:rPr lang="en-US" altLang="ko-KR" sz="1800" dirty="0"/>
              <a:t>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사내게시판검색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6610" name="Picture 2" descr="C:\Users\Administrator\Desktop\적용기술\마이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3429001"/>
            <a:ext cx="7515225" cy="282484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2.Mybatis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b="1" dirty="0" err="1" smtClean="0"/>
              <a:t>마이바티스는</a:t>
            </a:r>
            <a:r>
              <a:rPr lang="ko-KR" altLang="en-US" sz="1200" b="1" dirty="0" smtClean="0"/>
              <a:t> 객체지향 언어인 자바의 </a:t>
            </a:r>
            <a:r>
              <a:rPr lang="ko-KR" altLang="en-US" sz="1200" b="1" dirty="0" err="1" smtClean="0"/>
              <a:t>관계형</a:t>
            </a:r>
            <a:r>
              <a:rPr lang="ko-KR" altLang="en-US" sz="1200" b="1" dirty="0" smtClean="0"/>
              <a:t> 데이터 베이스 프로그래밍을 좀더 쉽게 </a:t>
            </a:r>
            <a:r>
              <a:rPr lang="ko-KR" altLang="en-US" sz="1200" b="1" dirty="0" err="1" smtClean="0"/>
              <a:t>할수</a:t>
            </a:r>
            <a:r>
              <a:rPr lang="ko-KR" altLang="en-US" sz="1200" b="1" dirty="0" smtClean="0"/>
              <a:t> 있게 도와주는 개발 프레임워크이다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자바에선 데이터베이스 프로그래밍을 하기 위해 </a:t>
            </a:r>
            <a:r>
              <a:rPr lang="en-US" altLang="ko-KR" sz="1200" b="1" dirty="0" smtClean="0"/>
              <a:t>JDBC(</a:t>
            </a:r>
            <a:r>
              <a:rPr lang="ko-KR" altLang="en-US" sz="1200" b="1" dirty="0" smtClean="0"/>
              <a:t>자바에서 제공하는 데이터베이스 프로그래밍 </a:t>
            </a:r>
            <a:r>
              <a:rPr lang="en-US" altLang="ko-KR" sz="1200" b="1" dirty="0" smtClean="0"/>
              <a:t>API)</a:t>
            </a:r>
            <a:r>
              <a:rPr lang="ko-KR" altLang="en-US" sz="1200" b="1" dirty="0" smtClean="0"/>
              <a:t>를 제공하고</a:t>
            </a:r>
            <a:r>
              <a:rPr lang="en-US" altLang="ko-KR" sz="1200" b="1" dirty="0" smtClean="0"/>
              <a:t>, JDBC</a:t>
            </a:r>
            <a:r>
              <a:rPr lang="ko-KR" altLang="en-US" sz="1200" b="1" dirty="0" smtClean="0"/>
              <a:t>는 관계형 데이터 베이스를 사용하기 위해 다양한 </a:t>
            </a:r>
            <a:r>
              <a:rPr lang="en-US" altLang="ko-KR" sz="1200" b="1" dirty="0" smtClean="0"/>
              <a:t>API</a:t>
            </a:r>
            <a:r>
              <a:rPr lang="ko-KR" altLang="en-US" sz="1200" b="1" dirty="0" smtClean="0"/>
              <a:t>를 제공합니다</a:t>
            </a:r>
            <a:r>
              <a:rPr lang="en-US" altLang="ko-KR" sz="1200" b="1" dirty="0" smtClean="0"/>
              <a:t>.</a:t>
            </a:r>
          </a:p>
          <a:p>
            <a:r>
              <a:rPr lang="en-US" altLang="ko-KR" sz="1200" b="1" dirty="0" err="1" smtClean="0"/>
              <a:t>Mybatis</a:t>
            </a:r>
            <a:r>
              <a:rPr lang="ko-KR" altLang="en-US" sz="1200" b="1" dirty="0" smtClean="0"/>
              <a:t>는 </a:t>
            </a:r>
            <a:r>
              <a:rPr lang="en-US" altLang="ko-KR" sz="1200" b="1" dirty="0" smtClean="0"/>
              <a:t>JDBC</a:t>
            </a:r>
            <a:r>
              <a:rPr lang="ko-KR" altLang="en-US" sz="1200" b="1" dirty="0" smtClean="0"/>
              <a:t>보다 좀더 편하게 사용하기 위해 개발 되었다</a:t>
            </a:r>
            <a:r>
              <a:rPr lang="en-US" altLang="ko-KR" sz="1200" b="1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23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smtClean="0"/>
              <a:t>재 수정을 한 뒤 </a:t>
            </a:r>
            <a:r>
              <a:rPr lang="ko-KR" altLang="en-US" sz="1800" dirty="0"/>
              <a:t>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사내게시판수정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사내게시물을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사내게시판삭제</a:t>
            </a:r>
            <a:r>
              <a:rPr lang="en-US" altLang="ko-KR" sz="2000" dirty="0" smtClean="0"/>
              <a:t> 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 사내내용의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사내게시판첨부파일조회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7394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사내게시글에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사내게시물의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97634" name="Picture 2" descr="C:\Users\Administrator\Desktop\적용기술\aja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4" y="3295650"/>
            <a:ext cx="7534275" cy="281940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3.Ajax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자바스크립트를 통해서 서버에 데이터를 요청하는 것이다</a:t>
            </a:r>
            <a:r>
              <a:rPr lang="en-US" altLang="ko-KR" sz="1200" dirty="0" smtClean="0"/>
              <a:t>. HTML form </a:t>
            </a:r>
            <a:r>
              <a:rPr lang="ko-KR" altLang="en-US" sz="1200" dirty="0" smtClean="0"/>
              <a:t>태그가 아니라 자바스크립트를 통해서</a:t>
            </a:r>
            <a:r>
              <a:rPr lang="en-US" altLang="ko-KR" sz="1200" dirty="0" smtClean="0"/>
              <a:t>!</a:t>
            </a:r>
            <a:r>
              <a:rPr lang="ko-KR" altLang="en-US" sz="1200" dirty="0" smtClean="0"/>
              <a:t>따라서 우리는 서버에서 로딩된 데이터를 페이지에 보여주기 위해 새로운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페이지로 갈 필요도 없고 </a:t>
            </a:r>
            <a:r>
              <a:rPr lang="en-US" altLang="ko-KR" sz="1200" dirty="0" smtClean="0"/>
              <a:t>'</a:t>
            </a:r>
            <a:r>
              <a:rPr lang="ko-KR" altLang="en-US" sz="1200" dirty="0" err="1" smtClean="0"/>
              <a:t>새로고침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재로딩</a:t>
            </a:r>
            <a:r>
              <a:rPr lang="en-US" altLang="ko-KR" sz="1200" dirty="0" smtClean="0"/>
              <a:t>)'</a:t>
            </a:r>
            <a:r>
              <a:rPr lang="ko-KR" altLang="en-US" sz="1200" dirty="0" smtClean="0"/>
              <a:t>을 할 필요가 없는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부분 부분만 로딩되므로 속도가 빠릅니다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394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사내게시판댓글삭제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한사람이</a:t>
            </a:r>
            <a:r>
              <a:rPr lang="ko-KR" altLang="en-US" sz="1800" dirty="0"/>
              <a:t> 익명성으로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작성하기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통과한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익명으로 </a:t>
            </a:r>
            <a:r>
              <a:rPr lang="ko-KR" altLang="en-US" sz="1800" dirty="0" err="1"/>
              <a:t>작성해야될</a:t>
            </a:r>
            <a:r>
              <a:rPr lang="ko-KR" altLang="en-US" sz="1800" dirty="0"/>
              <a:t> 게시물을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최종적으로 게시물 수정에 필요한 비밀번호를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입력이 덜된 곳이 있으면 알림 메시지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 </a:t>
            </a:r>
            <a:r>
              <a:rPr lang="ko-KR" altLang="en-US" sz="1800" dirty="0" err="1"/>
              <a:t>입력안했을</a:t>
            </a:r>
            <a:r>
              <a:rPr lang="ko-KR" altLang="en-US" sz="1800" dirty="0"/>
              <a:t> 경우 알림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익명게시판작성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익명의 게시물을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익명게시판검색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6426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게시한 익명 게시물의 내용을 수정 </a:t>
            </a:r>
            <a:r>
              <a:rPr lang="ko-KR" altLang="en-US" sz="1800" dirty="0" err="1" smtClean="0"/>
              <a:t>해야될경우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해당 게시물의 수정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게시물의 비밀번호가 맞는지 확인 후 수정페이지로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게시물의 </a:t>
            </a:r>
            <a:r>
              <a:rPr lang="ko-KR" altLang="en-US" sz="1800" dirty="0"/>
              <a:t>내용을 수정 후 완료 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등록한 익명 게시물을 삭제 해야 </a:t>
            </a:r>
            <a:r>
              <a:rPr lang="ko-KR" altLang="en-US" sz="1800" dirty="0" smtClean="0"/>
              <a:t>될 경우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비밀번호를 알로 있는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게시글작성에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비밀번호를 알고 </a:t>
            </a:r>
            <a:r>
              <a:rPr lang="ko-KR" altLang="en-US" sz="1800" dirty="0" err="1" smtClean="0"/>
              <a:t>있어야됨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삭제버튼 </a:t>
            </a:r>
            <a:r>
              <a:rPr lang="ko-KR" altLang="en-US" sz="1800" dirty="0"/>
              <a:t>클릭 후 해당 비밀번호 확인 후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4.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Jquery</a:t>
            </a:r>
            <a:endParaRPr lang="en-US" altLang="ko-KR" sz="2000" b="1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우리가 웹에서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효과를 </a:t>
            </a:r>
            <a:r>
              <a:rPr lang="ko-KR" altLang="en-US" sz="1200" dirty="0" err="1" smtClean="0"/>
              <a:t>나타낼때</a:t>
            </a:r>
            <a:r>
              <a:rPr lang="ko-KR" altLang="en-US" sz="1200" dirty="0" smtClean="0"/>
              <a:t> 자바스크립트를 활용해 아주 어렵고 복잡하게 기능 구현 </a:t>
            </a:r>
            <a:r>
              <a:rPr lang="ko-KR" altLang="en-US" sz="1200" dirty="0" err="1" smtClean="0"/>
              <a:t>하는것을</a:t>
            </a:r>
            <a:r>
              <a:rPr lang="ko-KR" altLang="en-US" sz="1200" dirty="0" smtClean="0"/>
              <a:t> 제이쿼리는 아주 간단하게 구현하게 도와주는 자바스크립트 라이브러리 입니다</a:t>
            </a:r>
            <a:r>
              <a:rPr lang="en-US" altLang="ko-KR" sz="1200" dirty="0" smtClean="0"/>
              <a:t>..</a:t>
            </a:r>
            <a:endParaRPr lang="en-US" altLang="ko-KR" sz="1200" dirty="0"/>
          </a:p>
        </p:txBody>
      </p:sp>
      <p:pic>
        <p:nvPicPr>
          <p:cNvPr id="198659" name="Picture 3" descr="C:\Users\Administrator\Desktop\적용기술\제이쿼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4" y="3019424"/>
            <a:ext cx="7481886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0496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익명으로 등록된 게시물의 첨부 파일 </a:t>
            </a:r>
            <a:r>
              <a:rPr lang="ko-KR" altLang="en-US" sz="1800" dirty="0" smtClean="0"/>
              <a:t>다운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익명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익명게시판첨부파일조회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12210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추가적인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작성하기전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로그인인</a:t>
            </a:r>
            <a:r>
              <a:rPr lang="ko-KR" altLang="en-US" sz="1800" dirty="0"/>
              <a:t> 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 smtClean="0"/>
          </a:p>
          <a:p>
            <a:r>
              <a:rPr lang="en-US" altLang="ko-KR" sz="1800" dirty="0" smtClean="0"/>
              <a:t>7. </a:t>
            </a:r>
            <a:r>
              <a:rPr lang="ko-KR" altLang="en-US" sz="1800" dirty="0" err="1" smtClean="0"/>
              <a:t>비기능적요구사항</a:t>
            </a:r>
            <a:endParaRPr lang="ko-KR" altLang="en-US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익명게시판댓글등록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내용을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되어야함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vl="0" latinLnBrk="1"/>
            <a:r>
              <a:rPr lang="ko-KR" altLang="en-US" sz="1800" dirty="0"/>
              <a:t>자신의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내용을 수정</a:t>
            </a:r>
          </a:p>
          <a:p>
            <a:pPr lvl="0" latinLnBrk="1"/>
            <a:r>
              <a:rPr lang="ko-KR" altLang="en-US" sz="1800" dirty="0"/>
              <a:t>수정한 </a:t>
            </a:r>
            <a:r>
              <a:rPr lang="ko-KR" altLang="en-US" sz="1800" dirty="0" err="1"/>
              <a:t>댓글에</a:t>
            </a:r>
            <a:r>
              <a:rPr lang="ko-KR" altLang="en-US" sz="1800" dirty="0"/>
              <a:t> 수정완료 버튼을 누르고 수정된 내용을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익명게시판댓글수정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작성한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 err="1"/>
              <a:t>관련액터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게시물의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자신이 등록한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게시물을 선택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위치한 </a:t>
            </a:r>
            <a:r>
              <a:rPr lang="ko-KR" altLang="en-US" sz="1800" dirty="0" err="1"/>
              <a:t>댓글위치로</a:t>
            </a:r>
            <a:r>
              <a:rPr lang="ko-KR" altLang="en-US" sz="1800" dirty="0"/>
              <a:t> 이동하여 </a:t>
            </a:r>
            <a:r>
              <a:rPr lang="ko-KR" altLang="en-US" sz="1800" dirty="0" err="1"/>
              <a:t>댓글의</a:t>
            </a:r>
            <a:r>
              <a:rPr lang="ko-KR" altLang="en-US" sz="1800" dirty="0"/>
              <a:t> 삭제버튼을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자신의 </a:t>
            </a:r>
            <a:r>
              <a:rPr lang="ko-KR" altLang="en-US" sz="1800" dirty="0" err="1"/>
              <a:t>댓글을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삭제되었는</a:t>
            </a:r>
            <a:r>
              <a:rPr lang="ko-KR" altLang="en-US" sz="1800" dirty="0"/>
              <a:t> 지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</a:t>
            </a:r>
            <a:r>
              <a:rPr lang="ko-KR" altLang="en-US" sz="2000" dirty="0" err="1" smtClean="0"/>
              <a:t>익명게시판댓글삭제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5108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상대방에 업무적으로 간단한 내용을 보내기 위해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342900" lvl="0" indent="-342900" latinLnBrk="1">
              <a:buAutoNum type="arabicPeriod"/>
            </a:pPr>
            <a:endParaRPr lang="ko-KR" altLang="en-US" sz="1800" dirty="0"/>
          </a:p>
          <a:p>
            <a:pPr lvl="0" latinLnBrk="1"/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관련액터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모든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vl="0" latinLnBrk="1"/>
            <a:r>
              <a:rPr lang="en-US" altLang="ko-KR" sz="1800" dirty="0" smtClean="0"/>
              <a:t>3. 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 err="1" smtClean="0"/>
              <a:t>사용자여야함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</a:t>
            </a:r>
            <a:r>
              <a:rPr lang="ko-KR" altLang="en-US" sz="1800" dirty="0" smtClean="0"/>
              <a:t>조건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쪽지 보내기를 누르고 사용자 검색 버튼을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 검색 후 쪽지에 대한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보내기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쪽지함작성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5. Interceptor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액션 실행 주위로 실행 될 수 있는 코드를 캡슐화 하고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인터셉터는</a:t>
            </a:r>
            <a:r>
              <a:rPr lang="ko-KR" altLang="en-US" sz="1200" dirty="0" smtClean="0"/>
              <a:t> 액션 외부에 정의하고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런타임 시에 액션과 액션 실행 환경을 </a:t>
            </a:r>
            <a:r>
              <a:rPr lang="ko-KR" altLang="en-US" sz="1200" dirty="0" err="1" smtClean="0"/>
              <a:t>엑세스</a:t>
            </a:r>
            <a:r>
              <a:rPr lang="ko-KR" altLang="en-US" sz="1200" dirty="0" smtClean="0"/>
              <a:t> 할 수 있어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관심사 분리와 크로스 커팅 코드를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크로스 커팅 코드는 데이터베이스 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트랜잭션이나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 실행 후 그들을 해제 하는 것처럼 자원을 설정하는 실행 또는 그러한 실행에 대한 </a:t>
            </a:r>
            <a:r>
              <a:rPr lang="ko-KR" altLang="en-US" sz="1200" dirty="0" err="1" smtClean="0"/>
              <a:t>로깅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실행시간 등과 같은 어떤 것이 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액션 </a:t>
            </a:r>
            <a:r>
              <a:rPr lang="ko-KR" altLang="en-US" sz="1200" dirty="0" err="1" smtClean="0"/>
              <a:t>인스턴스의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프로퍼티를</a:t>
            </a:r>
            <a:r>
              <a:rPr lang="ko-KR" altLang="en-US" sz="1200" dirty="0" smtClean="0"/>
              <a:t> 설정하는 것과 같은 기능이 바로 </a:t>
            </a:r>
            <a:r>
              <a:rPr lang="ko-KR" altLang="en-US" sz="1200" dirty="0" err="1" smtClean="0"/>
              <a:t>인터셉터를</a:t>
            </a:r>
            <a:r>
              <a:rPr lang="ko-KR" altLang="en-US" sz="1200" dirty="0" smtClean="0"/>
              <a:t> 이용하여 수행합니다</a:t>
            </a:r>
            <a:endParaRPr lang="en-US" altLang="ko-KR" sz="1200" dirty="0"/>
          </a:p>
        </p:txBody>
      </p:sp>
      <p:pic>
        <p:nvPicPr>
          <p:cNvPr id="199682" name="Picture 2" descr="C:\Users\Administrator\Desktop\적용기술\인터셉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3228975"/>
            <a:ext cx="7562850" cy="29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63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보낸 쪽지의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3867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err="1"/>
              <a:t>선핸</a:t>
            </a:r>
            <a:r>
              <a:rPr lang="ko-KR" altLang="en-US" sz="1800" dirty="0"/>
              <a:t>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보낸쪽지함조</a:t>
            </a:r>
            <a:r>
              <a:rPr lang="ko-KR" altLang="en-US" sz="2000" dirty="0" err="1"/>
              <a:t>회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보낸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  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보낸쪽지함삭제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자신이 </a:t>
            </a:r>
            <a:r>
              <a:rPr lang="ko-KR" altLang="en-US" sz="1800" dirty="0" err="1"/>
              <a:t>받은쪽지의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내용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1834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리스트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</a:t>
            </a:r>
            <a:r>
              <a:rPr lang="en-US" altLang="ko-KR" sz="2000" dirty="0" smtClean="0"/>
              <a:t>     	      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 </a:t>
            </a:r>
            <a:r>
              <a:rPr lang="ko-KR" altLang="en-US" sz="1800" dirty="0"/>
              <a:t>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버튼을 클릭 하여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 선택 후 검색 내용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일치하는 내용의 쪽지 확인 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쪽지 </a:t>
            </a:r>
            <a:r>
              <a:rPr lang="ko-KR" altLang="en-US" sz="1800" dirty="0"/>
              <a:t>내용을 클릭 후 상세 조회</a:t>
            </a:r>
            <a:r>
              <a:rPr lang="en-US" altLang="ko-KR" sz="1800" dirty="0"/>
              <a:t>(</a:t>
            </a:r>
            <a:r>
              <a:rPr lang="ko-KR" altLang="en-US" sz="1800" dirty="0"/>
              <a:t>읽기</a:t>
            </a:r>
            <a:r>
              <a:rPr lang="en-US" altLang="ko-KR" sz="1800" dirty="0" smtClean="0"/>
              <a:t>)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받은쪽지함조회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91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6. Maven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8"/>
            <a:ext cx="7772400" cy="10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Maven</a:t>
            </a:r>
            <a:r>
              <a:rPr lang="ko-KR" altLang="en-US" sz="1200" dirty="0" smtClean="0"/>
              <a:t>의 첫번째 기능은 라이브러리 관리 기능입니다</a:t>
            </a:r>
            <a:r>
              <a:rPr lang="en-US" altLang="ko-KR" sz="1200" dirty="0" smtClean="0"/>
              <a:t>. Java</a:t>
            </a:r>
            <a:r>
              <a:rPr lang="ko-KR" altLang="en-US" sz="1200" dirty="0" smtClean="0"/>
              <a:t>로 개발을 </a:t>
            </a:r>
            <a:r>
              <a:rPr lang="ko-KR" altLang="en-US" sz="1200" dirty="0" err="1" smtClean="0"/>
              <a:t>하다보면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Spring, </a:t>
            </a:r>
            <a:r>
              <a:rPr lang="en-US" altLang="ko-KR" sz="1200" dirty="0" err="1" smtClean="0"/>
              <a:t>Jdbc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Junit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Mybatis</a:t>
            </a:r>
            <a:r>
              <a:rPr lang="ko-KR" altLang="en-US" sz="1200" dirty="0" smtClean="0"/>
              <a:t>등 필요한 라이브러리들이 많습니다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이걸 </a:t>
            </a:r>
            <a:r>
              <a:rPr lang="en-US" altLang="ko-KR" sz="1200" dirty="0" smtClean="0"/>
              <a:t>.zip</a:t>
            </a:r>
            <a:r>
              <a:rPr lang="ko-KR" altLang="en-US" sz="1200" dirty="0" smtClean="0"/>
              <a:t>형태로 다운받아서 수동으로 라이브러리를 추가 해줘도 되지만 </a:t>
            </a:r>
            <a:r>
              <a:rPr lang="en-US" altLang="ko-KR" sz="1200" dirty="0" smtClean="0"/>
              <a:t>Pom.xml</a:t>
            </a:r>
            <a:r>
              <a:rPr lang="ko-KR" altLang="en-US" sz="1200" dirty="0" smtClean="0"/>
              <a:t>에 어떠한 라이브러리를 사용할 것인지 적어 놓기만 하면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이 알아서 다운 받고 알아서 설치해 주고 경로도 지정해줍니다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두번째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빌드</a:t>
            </a:r>
            <a:r>
              <a:rPr lang="ko-KR" altLang="en-US" sz="1200" dirty="0" smtClean="0"/>
              <a:t> 기능입니다</a:t>
            </a:r>
            <a:r>
              <a:rPr lang="en-US" altLang="ko-KR" sz="1200" dirty="0" smtClean="0"/>
              <a:t>. '</a:t>
            </a:r>
            <a:r>
              <a:rPr lang="ko-KR" altLang="en-US" sz="1200" dirty="0" err="1" smtClean="0"/>
              <a:t>빌드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기능은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도 가지고 있는 기능인데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굳이 원한다면 라이브러리 관리는 </a:t>
            </a:r>
            <a:r>
              <a:rPr lang="en-US" altLang="ko-KR" sz="1200" dirty="0" smtClean="0"/>
              <a:t>maven</a:t>
            </a:r>
            <a:r>
              <a:rPr lang="ko-KR" altLang="en-US" sz="1200" dirty="0" smtClean="0"/>
              <a:t>으로 해도 되고 </a:t>
            </a:r>
            <a:r>
              <a:rPr lang="ko-KR" altLang="en-US" sz="1200" dirty="0" err="1" smtClean="0"/>
              <a:t>빌드는</a:t>
            </a:r>
            <a:r>
              <a:rPr lang="ko-KR" altLang="en-US" sz="1200" dirty="0" smtClean="0"/>
              <a:t> 수동으로 하거나 </a:t>
            </a:r>
            <a:r>
              <a:rPr lang="en-US" altLang="ko-KR" sz="1200" dirty="0" smtClean="0"/>
              <a:t>Ant</a:t>
            </a:r>
            <a:r>
              <a:rPr lang="ko-KR" altLang="en-US" sz="1200" dirty="0" smtClean="0"/>
              <a:t>를 이용해서 해도 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pic>
        <p:nvPicPr>
          <p:cNvPr id="200706" name="Picture 2" descr="C:\Users\Administrator\Desktop\적용기술\ma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3" y="3343276"/>
            <a:ext cx="7500937" cy="2886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2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자신의 받은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쪽지함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자신의 </a:t>
            </a:r>
            <a:r>
              <a:rPr lang="ko-KR" altLang="en-US" sz="1800" dirty="0" err="1"/>
              <a:t>쪽지함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자신이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내용의 쪽지를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검색 후 선택</a:t>
            </a:r>
            <a:r>
              <a:rPr lang="en-US" altLang="ko-KR" sz="1800" dirty="0"/>
              <a:t>)</a:t>
            </a:r>
            <a:r>
              <a:rPr lang="ko-KR" altLang="en-US" sz="1800" dirty="0"/>
              <a:t>을 하여 내용을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삭제 </a:t>
            </a:r>
            <a:r>
              <a:rPr lang="ko-KR" altLang="en-US" sz="1800" dirty="0"/>
              <a:t>버튼을 눌러서 쪽지의 내용을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받은쪽지함삭제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090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사용자의 출근여부를 </a:t>
            </a:r>
            <a:r>
              <a:rPr lang="ko-KR" altLang="en-US" sz="1800" dirty="0" smtClean="0"/>
              <a:t>체크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등록된 사용자가 로그인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출근기록을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     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출근기록확인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출근버튼을 클릭했을 경우 </a:t>
            </a:r>
            <a:r>
              <a:rPr lang="ko-KR" altLang="en-US" sz="1800" dirty="0" smtClean="0"/>
              <a:t>출근처리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클릭하여야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출근을 </a:t>
            </a:r>
            <a:r>
              <a:rPr lang="ko-KR" altLang="en-US" sz="1800" dirty="0" err="1"/>
              <a:t>여러번</a:t>
            </a:r>
            <a:r>
              <a:rPr lang="ko-KR" altLang="en-US" sz="1800" dirty="0"/>
              <a:t> 눌렀는지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7. AES</a:t>
            </a:r>
            <a:r>
              <a:rPr lang="ko-KR" altLang="en-US" sz="2000" dirty="0" smtClean="0"/>
              <a:t>암호화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3424" y="22977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AES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암호화 객체를 생성한다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사용자가 패스워드를 입력하면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javax.crypto.Cipher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클래스에 필요한 암호화 알고리즘을 요청하여 </a:t>
            </a:r>
            <a:r>
              <a:rPr lang="en-US" altLang="ko-KR" sz="1200" dirty="0" smtClean="0"/>
              <a:t>128</a:t>
            </a:r>
            <a:r>
              <a:rPr lang="ko-KR" altLang="en-US" sz="1200" dirty="0" smtClean="0"/>
              <a:t>비트 암호화를 하여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저장합니다</a:t>
            </a:r>
            <a:endParaRPr lang="en-US" altLang="ko-KR" sz="1200" dirty="0"/>
          </a:p>
        </p:txBody>
      </p:sp>
      <p:pic>
        <p:nvPicPr>
          <p:cNvPr id="201730" name="Picture 2" descr="C:\Users\Administrator\Desktop\적용기술\aes암호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3171826"/>
            <a:ext cx="756285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895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퇴근시 퇴근버튼을 </a:t>
            </a:r>
            <a:r>
              <a:rPr lang="ko-KR" altLang="en-US" sz="1800" dirty="0" smtClean="0"/>
              <a:t>클릭함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/>
              <a:t>한번도 클릭 </a:t>
            </a:r>
            <a:r>
              <a:rPr lang="ko-KR" altLang="en-US" sz="1800" dirty="0" err="1"/>
              <a:t>안했을</a:t>
            </a:r>
            <a:r>
              <a:rPr lang="ko-KR" altLang="en-US" sz="1800" dirty="0"/>
              <a:t> 시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퇴근버튼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퇴근버튼을 눌렀을 시 퇴근 </a:t>
            </a:r>
            <a:r>
              <a:rPr lang="ko-KR" altLang="en-US" sz="1800" dirty="0" smtClean="0"/>
              <a:t>처리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출근버튼을 </a:t>
            </a:r>
            <a:r>
              <a:rPr lang="ko-KR" altLang="en-US" sz="1800" dirty="0" err="1" smtClean="0"/>
              <a:t>클릭하여야함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퇴근처리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로그아웃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출근버튼을 </a:t>
            </a:r>
            <a:r>
              <a:rPr lang="ko-KR" altLang="en-US" sz="1800" dirty="0" err="1"/>
              <a:t>클릭해야함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3315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퇴근처리 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071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로그아웃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출퇴근내역조회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자신의 출퇴근내역을 기간별로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출근버튼과 </a:t>
            </a:r>
            <a:r>
              <a:rPr lang="ko-KR" altLang="en-US" sz="1800" dirty="0"/>
              <a:t>퇴근버튼을 </a:t>
            </a:r>
            <a:r>
              <a:rPr lang="ko-KR" altLang="en-US" sz="1800" dirty="0" err="1" smtClean="0"/>
              <a:t>클릭해야함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출퇴근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21554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등록된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출근이 완료되었다는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출력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출퇴근내역조회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기간별</a:t>
            </a:r>
            <a:r>
              <a:rPr lang="en-US" altLang="ko-KR" sz="1800" dirty="0"/>
              <a:t>(</a:t>
            </a:r>
            <a:r>
              <a:rPr lang="ko-KR" altLang="en-US" sz="1800" dirty="0"/>
              <a:t>당일</a:t>
            </a:r>
            <a:r>
              <a:rPr lang="en-US" altLang="ko-KR" sz="1800" dirty="0"/>
              <a:t>/1</a:t>
            </a:r>
            <a:r>
              <a:rPr lang="ko-KR" altLang="en-US" sz="1800" dirty="0"/>
              <a:t>주일</a:t>
            </a:r>
            <a:r>
              <a:rPr lang="en-US" altLang="ko-KR" sz="1800" dirty="0"/>
              <a:t>/1</a:t>
            </a:r>
            <a:r>
              <a:rPr lang="ko-KR" altLang="en-US" sz="1800" dirty="0"/>
              <a:t>개월</a:t>
            </a:r>
            <a:r>
              <a:rPr lang="en-US" altLang="ko-KR" sz="1800" dirty="0"/>
              <a:t>/3</a:t>
            </a:r>
            <a:r>
              <a:rPr lang="ko-KR" altLang="en-US" sz="1800" dirty="0"/>
              <a:t>개월</a:t>
            </a:r>
            <a:r>
              <a:rPr lang="en-US" altLang="ko-KR" sz="1800" dirty="0"/>
              <a:t>)</a:t>
            </a:r>
            <a:r>
              <a:rPr lang="ko-KR" altLang="en-US" sz="1800" dirty="0"/>
              <a:t>조회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357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기간별조회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8. </a:t>
            </a:r>
            <a:r>
              <a:rPr lang="en-US" altLang="en-US" sz="2000" dirty="0" err="1" smtClean="0"/>
              <a:t>JavaEmailAPI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024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JavaEmailAPI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3"/>
              </a:rPr>
              <a:t>mail.jar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사용하여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연결하여 저장되어있는 회원의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서버로 보내어 주고 사용자는 자신의 </a:t>
            </a:r>
            <a:r>
              <a:rPr lang="en-US" altLang="ko-KR" sz="1200" dirty="0" smtClean="0"/>
              <a:t>STMP</a:t>
            </a:r>
            <a:r>
              <a:rPr lang="ko-KR" altLang="en-US" sz="1200" dirty="0" smtClean="0"/>
              <a:t>서버에 </a:t>
            </a:r>
            <a:r>
              <a:rPr lang="en-US" altLang="ko-KR" sz="1200" dirty="0" smtClean="0"/>
              <a:t>POP3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IMAP</a:t>
            </a:r>
            <a:r>
              <a:rPr lang="ko-KR" altLang="en-US" sz="1200" dirty="0" smtClean="0"/>
              <a:t>을 사용하여 자신의 메일을 확인합니다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2754" name="Picture 2" descr="C:\Users\Administrator\Desktop\적용기술\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5" y="2638425"/>
            <a:ext cx="3930189" cy="3457575"/>
          </a:xfrm>
          <a:prstGeom prst="rect">
            <a:avLst/>
          </a:prstGeom>
          <a:noFill/>
        </p:spPr>
      </p:pic>
      <p:pic>
        <p:nvPicPr>
          <p:cNvPr id="202755" name="Picture 3" descr="C:\Users\Administrator\Desktop\적용기술\email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9150" y="2647951"/>
            <a:ext cx="3781425" cy="344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113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사용하려면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    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92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사원번호와 비밀번호를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로그인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로그인시 필요한 아이디와 비밀번호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사용자여야 함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맞다면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  <a:r>
              <a:rPr lang="en-US" altLang="ko-KR" sz="1800" dirty="0"/>
              <a:t>, </a:t>
            </a:r>
            <a:r>
              <a:rPr lang="ko-KR" altLang="en-US" sz="1800" dirty="0"/>
              <a:t>맞지 않다면 </a:t>
            </a:r>
            <a:r>
              <a:rPr lang="ko-KR" altLang="en-US" sz="1800" dirty="0" err="1"/>
              <a:t>로그인창에</a:t>
            </a:r>
            <a:r>
              <a:rPr lang="ko-KR" altLang="en-US" sz="1800" dirty="0"/>
              <a:t> 머무름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아닐시</a:t>
            </a:r>
            <a:r>
              <a:rPr lang="ko-KR" altLang="en-US" sz="1800" dirty="0"/>
              <a:t> 로그인 불가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 err="1"/>
              <a:t>실패시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비밀번호확인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UsefulWare</a:t>
            </a:r>
            <a:r>
              <a:rPr lang="ko-KR" altLang="en-US" sz="1800" dirty="0"/>
              <a:t>를 사용할 사용자가 로그인 </a:t>
            </a:r>
            <a:r>
              <a:rPr lang="ko-KR" altLang="en-US" sz="1800" dirty="0" err="1"/>
              <a:t>성공시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메인페이지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사용자인지 검사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en-US" altLang="ko-KR" sz="2000" dirty="0" smtClean="0"/>
              <a:t>	          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사용자의 사원번호와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맞는지 여부확인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 성공 후 </a:t>
            </a:r>
            <a:r>
              <a:rPr lang="ko-KR" altLang="en-US" sz="1800" dirty="0" err="1"/>
              <a:t>메인페이지로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메인페이지이동</a:t>
            </a:r>
            <a:r>
              <a:rPr lang="ko-KR" altLang="en-US" sz="2000" dirty="0" smtClean="0"/>
              <a:t>    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비밀번호를 잃어버렸을 경우 비밀번호를 </a:t>
            </a:r>
            <a:r>
              <a:rPr lang="ko-KR" altLang="en-US" sz="1800" dirty="0" smtClean="0"/>
              <a:t>찾아줌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비밀번호찾기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비밀번호를 잃어버리고 필요한 정보가 일치했을 경우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 비밀번호 </a:t>
            </a:r>
            <a:r>
              <a:rPr lang="ko-KR" altLang="en-US" sz="1800" dirty="0" smtClean="0"/>
              <a:t>발송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비밀번호를 잃어버려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할 수 </a:t>
            </a:r>
            <a:r>
              <a:rPr lang="ko-KR" altLang="en-US" sz="1800" dirty="0" err="1" smtClean="0"/>
              <a:t>없어야함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메일임시비밀번호발송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9. </a:t>
            </a:r>
            <a:r>
              <a:rPr lang="en-US" altLang="en-US" sz="2000" dirty="0" err="1" smtClean="0"/>
              <a:t>JqGrid</a:t>
            </a:r>
            <a:endParaRPr lang="en-US" altLang="en-US" sz="20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를 이용한 라이브러리 이용한 </a:t>
            </a:r>
            <a:r>
              <a:rPr lang="en-US" altLang="ko-KR" sz="1200" dirty="0" err="1" smtClean="0"/>
              <a:t>Plugin</a:t>
            </a:r>
            <a:r>
              <a:rPr lang="ko-KR" altLang="en-US" sz="1200" dirty="0" smtClean="0"/>
              <a:t>으로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웹에서 테이블 형식의 데이터를 표시하고 조작을 휘한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기반 자바 스크립트 컨트롤러 입니다</a:t>
            </a:r>
            <a:r>
              <a:rPr lang="en-US" altLang="ko-KR" sz="1200" dirty="0" smtClean="0"/>
              <a:t>. </a:t>
            </a:r>
            <a:r>
              <a:rPr lang="en-US" altLang="ko-KR" sz="1200" dirty="0" err="1" smtClean="0"/>
              <a:t>JqGrid</a:t>
            </a:r>
            <a:r>
              <a:rPr lang="ko-KR" altLang="en-US" sz="1200" dirty="0" smtClean="0"/>
              <a:t>는 기본적으로 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-UI</a:t>
            </a:r>
            <a:r>
              <a:rPr lang="ko-KR" altLang="en-US" sz="1200" dirty="0" smtClean="0"/>
              <a:t>를 이용하기 때문에 원하는 테마를 만들어서 사용이 가능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3778" name="Picture 2" descr="C:\Users\Administrator\Desktop\적용기술\j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876549"/>
            <a:ext cx="7543800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07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메일로 </a:t>
            </a:r>
            <a:r>
              <a:rPr lang="ko-KR" altLang="en-US" sz="1800" dirty="0" err="1"/>
              <a:t>전송받음</a:t>
            </a:r>
            <a:r>
              <a:rPr lang="ko-KR" altLang="en-US" sz="1800" dirty="0"/>
              <a:t> 임시 비밀번호로 </a:t>
            </a:r>
            <a:r>
              <a:rPr lang="ko-KR" altLang="en-US" sz="1800" dirty="0" smtClean="0"/>
              <a:t>로그인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찾기를 통하여 </a:t>
            </a:r>
            <a:r>
              <a:rPr lang="ko-KR" altLang="en-US" sz="1800" dirty="0" err="1"/>
              <a:t>전송받은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임시비밀번호여야함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모두 </a:t>
            </a:r>
            <a:r>
              <a:rPr lang="ko-KR" altLang="en-US" sz="1800" dirty="0"/>
              <a:t>숫자로 이루어져 </a:t>
            </a:r>
            <a:r>
              <a:rPr lang="ko-KR" altLang="en-US" sz="1800" dirty="0" err="1" smtClean="0"/>
              <a:t>있어야함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비밀번호를 잃어버려 </a:t>
            </a:r>
            <a:r>
              <a:rPr lang="ko-KR" altLang="en-US" sz="1800" dirty="0" err="1"/>
              <a:t>비밀번호찾기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비밀번호찾기에</a:t>
            </a:r>
            <a:r>
              <a:rPr lang="ko-KR" altLang="en-US" sz="1800" dirty="0"/>
              <a:t> 필요한 정보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정보가 일치한다면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임시비밀번호 발송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이메일로</a:t>
            </a:r>
            <a:r>
              <a:rPr lang="ko-KR" altLang="en-US" sz="1800" dirty="0"/>
              <a:t> 발송된 임시비밀번호로 로그인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임시비밀번호로그인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777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초기 로그인 또는 임시 비밀번호로 로그인 하였을 경우 비밀번호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초기 </a:t>
            </a:r>
            <a:r>
              <a:rPr lang="ko-KR" altLang="en-US" sz="1800" dirty="0"/>
              <a:t>로그인시 또는 임시 비밀번호로 로그인하여야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로그인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사용자가 초기 로그인 또는 임시비밀번호로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초기로그인 시에는 로그인 후 비밀번호 변경페이지로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임시비밀번호로 로그인시에는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들어가서 비밀번호 변경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비밀번호변경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4048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개인정보수정이나 재직증명서 출력을 위해 </a:t>
            </a:r>
            <a:r>
              <a:rPr lang="ko-KR" altLang="en-US" sz="1800" dirty="0" err="1"/>
              <a:t>마이페이지로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이동하여야함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사용자가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43951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</a:t>
            </a:r>
            <a:r>
              <a:rPr lang="ko-KR" altLang="en-US" sz="2000" dirty="0" err="1" smtClean="0"/>
              <a:t>마이페이지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개인정보수정을 위해 비밀번호 확인 </a:t>
            </a:r>
            <a:r>
              <a:rPr lang="ko-KR" altLang="en-US" sz="1800" dirty="0" err="1" smtClean="0"/>
              <a:t>하여야함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비밀번호확인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개인정보를 </a:t>
            </a:r>
            <a:r>
              <a:rPr lang="ko-KR" altLang="en-US" sz="1800" dirty="0" smtClean="0"/>
              <a:t>수정함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비밀번호 확인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확인을 위해 비밀번호 입력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비밀번호 </a:t>
            </a:r>
            <a:r>
              <a:rPr lang="ko-KR" altLang="en-US" sz="1800" dirty="0" err="1"/>
              <a:t>일치시</a:t>
            </a:r>
            <a:r>
              <a:rPr lang="ko-KR" altLang="en-US" sz="1800" dirty="0"/>
              <a:t> 개인정보수정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개인정보수정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10. Bootstrap</a:t>
            </a:r>
          </a:p>
        </p:txBody>
      </p:sp>
      <p:pic>
        <p:nvPicPr>
          <p:cNvPr id="204802" name="Picture 2" descr="C:\Users\Administrator\Desktop\적용기술\부트스트랩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5" y="2990850"/>
            <a:ext cx="7353300" cy="3143249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ko-KR" altLang="en-US" sz="1200" dirty="0" smtClean="0"/>
              <a:t>자바 플랫폼을 구성하는 클래스들이며 </a:t>
            </a:r>
            <a:r>
              <a:rPr lang="en-US" altLang="ko-KR" sz="1200" dirty="0" smtClean="0"/>
              <a:t>rt.jar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i18n.jar</a:t>
            </a:r>
            <a:r>
              <a:rPr lang="ko-KR" altLang="en-US" sz="1200" dirty="0" smtClean="0"/>
              <a:t>에 포함되어 있는 클래스</a:t>
            </a:r>
            <a:r>
              <a:rPr lang="en-US" altLang="ko-KR" sz="1200" dirty="0" smtClean="0"/>
              <a:t>, jar </a:t>
            </a:r>
            <a:r>
              <a:rPr lang="ko-KR" altLang="en-US" sz="1200" dirty="0" smtClean="0"/>
              <a:t>압축 파일들은 </a:t>
            </a:r>
            <a:r>
              <a:rPr lang="en-US" altLang="ko-KR" sz="1200" dirty="0" smtClean="0"/>
              <a:t>bootstrap class path</a:t>
            </a:r>
            <a:r>
              <a:rPr lang="ko-KR" altLang="en-US" sz="1200" dirty="0" smtClean="0"/>
              <a:t>에 의해 </a:t>
            </a:r>
            <a:r>
              <a:rPr lang="en-US" altLang="ko-KR" sz="1200" dirty="0" err="1" smtClean="0"/>
              <a:t>sun.boot.class.path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시스템 </a:t>
            </a:r>
            <a:r>
              <a:rPr lang="ko-KR" altLang="en-US" sz="1200" dirty="0" err="1" smtClean="0"/>
              <a:t>프로퍼티에</a:t>
            </a:r>
            <a:r>
              <a:rPr lang="ko-KR" altLang="en-US" sz="1200" dirty="0" smtClean="0"/>
              <a:t> 저장이 됩니다</a:t>
            </a:r>
            <a:r>
              <a:rPr lang="en-US" altLang="ko-KR" sz="1200" dirty="0" smtClean="0"/>
              <a:t>. </a:t>
            </a:r>
          </a:p>
          <a:p>
            <a:r>
              <a:rPr lang="ko-KR" altLang="en-US" sz="1200" dirty="0" smtClean="0"/>
              <a:t>부트스트랩은 쉽게 말해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와 자바 스크립트로 이루어진 라이브러리 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945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재직증명서를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마이페이지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버튼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&lt;</a:t>
            </a:r>
            <a:r>
              <a:rPr lang="ko-KR" altLang="en-US" sz="1800" dirty="0"/>
              <a:t>사용용도확인</a:t>
            </a:r>
            <a:r>
              <a:rPr lang="en-US" altLang="ko-KR" sz="1800" dirty="0"/>
              <a:t>&gt;</a:t>
            </a:r>
            <a:endParaRPr lang="ko-KR" altLang="en-US" sz="1800" dirty="0"/>
          </a:p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재직증명서 출력을 위해 사용용도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사용용도확인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94204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재직증명서 </a:t>
            </a:r>
            <a:r>
              <a:rPr lang="ko-KR" altLang="en-US" sz="1800" dirty="0" smtClean="0"/>
              <a:t>출력함</a:t>
            </a:r>
            <a:endParaRPr lang="en-US" altLang="ko-KR" sz="1800" dirty="0" smtClean="0"/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재직증명서 버튼클릭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마이페이지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사용자가 </a:t>
            </a:r>
            <a:r>
              <a:rPr lang="ko-KR" altLang="en-US" sz="1800" dirty="0" err="1"/>
              <a:t>로그인함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마이페이지</a:t>
            </a:r>
            <a:r>
              <a:rPr lang="ko-KR" altLang="en-US" sz="1800" dirty="0"/>
              <a:t>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페이지로 이동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재직증명서 사용용도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다운로드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 </a:t>
            </a:r>
            <a:r>
              <a:rPr lang="ko-KR" altLang="en-US" sz="1800" dirty="0"/>
              <a:t>완료 후 요청했던 페이지로 </a:t>
            </a:r>
            <a:r>
              <a:rPr lang="ko-KR" altLang="en-US" sz="1800" dirty="0" smtClean="0"/>
              <a:t>되돌아옴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재직증명서출력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채효원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121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부서내에서</a:t>
            </a:r>
            <a:r>
              <a:rPr lang="ko-KR" altLang="en-US" sz="1800" dirty="0"/>
              <a:t> 업무에 필요한 자료를 </a:t>
            </a:r>
            <a:r>
              <a:rPr lang="ko-KR" altLang="en-US" sz="1800" dirty="0" smtClean="0"/>
              <a:t>공유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부서내</a:t>
            </a:r>
            <a:r>
              <a:rPr lang="ko-KR" altLang="en-US" sz="1800" dirty="0"/>
              <a:t> 업무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091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업무에 관한 제목과 상세한 내용을 작성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자료에 관한 파일</a:t>
            </a:r>
            <a:r>
              <a:rPr lang="en-US" altLang="ko-KR" sz="1800" dirty="0"/>
              <a:t>(</a:t>
            </a:r>
            <a:r>
              <a:rPr lang="ko-KR" altLang="en-US" sz="1800" dirty="0"/>
              <a:t>그림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) </a:t>
            </a:r>
            <a:r>
              <a:rPr lang="ko-KR" altLang="en-US" sz="1800" dirty="0"/>
              <a:t>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업무공유게시판작성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 smtClean="0"/>
              <a:t>)</a:t>
            </a:r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형식과 검색어가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조회된 </a:t>
            </a:r>
            <a:r>
              <a:rPr lang="ko-KR" altLang="en-US" sz="1800" dirty="0"/>
              <a:t>리스트 중 일치하는 제목을 클릭 후 글에 대한 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업무공유게시판검색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목차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981199"/>
            <a:ext cx="3854669" cy="4146331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조직구성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프로젝트 설계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개발전략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개발일정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적용기술</a:t>
            </a:r>
            <a:endParaRPr lang="en-US" altLang="ko-K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95485" y="1975946"/>
            <a:ext cx="3150476" cy="41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500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명세서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구현내역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메뉴구조도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/>
              <a:t>페이지구성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이슈및</a:t>
            </a:r>
            <a:r>
              <a:rPr lang="ko-KR" altLang="en-US" dirty="0" smtClean="0"/>
              <a:t> 해결방안</a:t>
            </a:r>
            <a:endParaRPr lang="en-US" altLang="ko-KR" dirty="0" smtClean="0"/>
          </a:p>
          <a:p>
            <a:pPr eaLnBrk="1" hangingPunct="1"/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 eaLnBrk="1" hangingPunct="1"/>
            <a:r>
              <a:rPr lang="en-US" altLang="en-US" dirty="0" err="1" smtClean="0"/>
              <a:t>QnA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적용기</a:t>
            </a:r>
            <a:r>
              <a:rPr lang="ko-KR" altLang="en-US" dirty="0"/>
              <a:t>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1999" y="163097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11. CSS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4" y="20786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을 시각적으로 꾸며주는 역할을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5826" name="Picture 2" descr="C:\Users\Administrator\Desktop\적용기술\c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3" y="2871788"/>
            <a:ext cx="7405687" cy="3319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435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업무공유에 관한 자료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en-US" altLang="ko-KR" sz="1800" dirty="0" smtClean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입력되어야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입력하고 다시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업무공유게시판수정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게시물을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글의 작성자와 일치해야 함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</a:t>
            </a:r>
            <a:r>
              <a:rPr lang="ko-KR" altLang="en-US" sz="1800" dirty="0" smtClean="0"/>
              <a:t>사항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업무공유게시판삭제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업무공유 중 필요한 첨부파일을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업무게시판첨부파일조회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게시글에</a:t>
            </a:r>
            <a:r>
              <a:rPr lang="ko-KR" altLang="en-US" sz="1800" dirty="0"/>
              <a:t> 대한 자신의 간단한 의견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회원 사용자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업무공유게시</a:t>
            </a:r>
            <a:r>
              <a:rPr lang="ko-KR" altLang="en-US" dirty="0"/>
              <a:t>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로그인한 사용자가 해당 게시물에 대한 게시물을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게시물을 </a:t>
            </a:r>
            <a:r>
              <a:rPr lang="ko-KR" altLang="en-US" sz="1800" dirty="0"/>
              <a:t>읽어보고 자신의 의견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댓글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로그아웃 상태면 로그인 화면으로 이동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</a:t>
            </a:r>
            <a:r>
              <a:rPr lang="ko-KR" altLang="en-US" sz="2000" dirty="0" err="1" smtClean="0"/>
              <a:t>업무공유게시판댓글등록</a:t>
            </a:r>
            <a:r>
              <a:rPr lang="en-US" altLang="ko-KR" sz="2000" dirty="0" smtClean="0"/>
              <a:t>	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확인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회원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8901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일정을 확인</a:t>
            </a:r>
          </a:p>
          <a:p>
            <a:pPr lvl="0" latinLnBrk="1"/>
            <a:r>
              <a:rPr lang="ko-KR" altLang="en-US" sz="1800" dirty="0"/>
              <a:t>날짜에 표시된 간단한 제목을 클릭해서 상세내용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아키텍쳐</a:t>
            </a:r>
            <a:endParaRPr lang="en-US" altLang="en-US" dirty="0" smtClean="0"/>
          </a:p>
        </p:txBody>
      </p:sp>
      <p:sp>
        <p:nvSpPr>
          <p:cNvPr id="113" name="직사각형 112"/>
          <p:cNvSpPr/>
          <p:nvPr/>
        </p:nvSpPr>
        <p:spPr>
          <a:xfrm>
            <a:off x="7301021" y="2260685"/>
            <a:ext cx="1131781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데이터레이어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01021" y="2969313"/>
            <a:ext cx="1131781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27764" y="2260685"/>
            <a:ext cx="1099384" cy="54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UI </a:t>
            </a:r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27764" y="2969313"/>
            <a:ext cx="1099384" cy="2958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363" y="3479525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HTML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53329" y="389458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CSS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9399" y="431570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JavaScript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1365" y="4724690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jQuery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53332" y="5115448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Ajax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55299" y="5494059"/>
            <a:ext cx="1044316" cy="287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jqGrid</a:t>
            </a:r>
            <a:endParaRPr lang="en-US" altLang="ko-KR" sz="900" dirty="0" smtClean="0">
              <a:solidFill>
                <a:schemeClr val="bg2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55299" y="3102940"/>
            <a:ext cx="103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Browser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32403" y="3150701"/>
            <a:ext cx="106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DBMS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7453882" y="3403148"/>
            <a:ext cx="826058" cy="22615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DB</a:t>
            </a:r>
          </a:p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(Oracle)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08455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서비스 발행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87289" y="2260685"/>
            <a:ext cx="1097309" cy="544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프리젠테이션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987289" y="2969313"/>
            <a:ext cx="2406619" cy="2958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040773" y="3395050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231206" y="3403149"/>
            <a:ext cx="1114974" cy="23439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26001" y="3098894"/>
            <a:ext cx="174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Web Application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43770" y="3475603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Web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56983" y="3475602"/>
            <a:ext cx="865677" cy="36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4" name="순서도: 다중 문서 133"/>
          <p:cNvSpPr/>
          <p:nvPr/>
        </p:nvSpPr>
        <p:spPr>
          <a:xfrm>
            <a:off x="2108118" y="3881887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Servlet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5" name="순서도: 다중 문서 134"/>
          <p:cNvSpPr/>
          <p:nvPr/>
        </p:nvSpPr>
        <p:spPr>
          <a:xfrm>
            <a:off x="3311426" y="38727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6" name="순서도: 다중 문서 135"/>
          <p:cNvSpPr/>
          <p:nvPr/>
        </p:nvSpPr>
        <p:spPr>
          <a:xfrm>
            <a:off x="2119511" y="5019261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jsp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7" name="순서도: 다중 문서 136"/>
          <p:cNvSpPr/>
          <p:nvPr/>
        </p:nvSpPr>
        <p:spPr>
          <a:xfrm>
            <a:off x="3304003" y="4616366"/>
            <a:ext cx="987377" cy="542614"/>
          </a:xfrm>
          <a:prstGeom prst="flowChartMultidocumen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Rest</a:t>
            </a:r>
          </a:p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Controller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308455" y="5290568"/>
            <a:ext cx="990323" cy="34723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/>
                </a:solidFill>
              </a:rPr>
              <a:t>POJO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63426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비지니스로직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25501" y="2260685"/>
            <a:ext cx="1088691" cy="544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2"/>
                </a:solidFill>
              </a:rPr>
              <a:t>데이터접근</a:t>
            </a:r>
            <a:endParaRPr lang="en-US" altLang="ko-KR" sz="11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2"/>
                </a:solidFill>
              </a:rPr>
              <a:t>레이어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4634261" y="2969313"/>
            <a:ext cx="2407198" cy="2958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704372" y="3395050"/>
            <a:ext cx="2247495" cy="234398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90664" y="3106992"/>
            <a:ext cx="1735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/>
                </a:solidFill>
              </a:rPr>
              <a:t>Spring Framework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86770" y="3507335"/>
            <a:ext cx="1735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Spring Container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5" name="순서도: 다중 문서 144"/>
          <p:cNvSpPr/>
          <p:nvPr/>
        </p:nvSpPr>
        <p:spPr>
          <a:xfrm>
            <a:off x="4743325" y="3865747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Service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6" name="순서도: 다중 문서 145"/>
          <p:cNvSpPr/>
          <p:nvPr/>
        </p:nvSpPr>
        <p:spPr>
          <a:xfrm>
            <a:off x="5905636" y="3862218"/>
            <a:ext cx="999489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DAO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7" name="순서도: 다중 문서 146"/>
          <p:cNvSpPr/>
          <p:nvPr/>
        </p:nvSpPr>
        <p:spPr>
          <a:xfrm>
            <a:off x="4743325" y="4992954"/>
            <a:ext cx="979624" cy="542614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2"/>
                </a:solidFill>
              </a:rPr>
              <a:t>POJO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4333" y="4636454"/>
            <a:ext cx="1010792" cy="995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925501" y="4631355"/>
            <a:ext cx="91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 smtClean="0">
                <a:solidFill>
                  <a:schemeClr val="bg2"/>
                </a:solidFill>
              </a:rPr>
              <a:t>MyBatis</a:t>
            </a:r>
            <a:endParaRPr lang="ko-KR" altLang="en-US" sz="900" dirty="0">
              <a:solidFill>
                <a:schemeClr val="bg2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7708" y="4888025"/>
            <a:ext cx="922177" cy="2682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bg2"/>
                </a:solidFill>
              </a:rPr>
              <a:t>Factory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25499" y="5191713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sqlSession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921604" y="5363811"/>
            <a:ext cx="922177" cy="136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2"/>
                </a:solidFill>
              </a:rPr>
              <a:t>Sql</a:t>
            </a:r>
            <a:r>
              <a:rPr lang="en-US" altLang="ko-KR" sz="800" dirty="0" smtClean="0">
                <a:solidFill>
                  <a:schemeClr val="bg2"/>
                </a:solidFill>
              </a:rPr>
              <a:t>-mapper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sp>
        <p:nvSpPr>
          <p:cNvPr id="153" name="아래쪽 화살표 152"/>
          <p:cNvSpPr/>
          <p:nvPr/>
        </p:nvSpPr>
        <p:spPr>
          <a:xfrm>
            <a:off x="2458185" y="4509434"/>
            <a:ext cx="192554" cy="44253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4" name="왼쪽/오른쪽 화살표 153"/>
          <p:cNvSpPr/>
          <p:nvPr/>
        </p:nvSpPr>
        <p:spPr>
          <a:xfrm rot="18972750">
            <a:off x="3056974" y="5139708"/>
            <a:ext cx="281524" cy="1533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5" name="왼쪽/오른쪽 화살표 154"/>
          <p:cNvSpPr/>
          <p:nvPr/>
        </p:nvSpPr>
        <p:spPr>
          <a:xfrm rot="3103277">
            <a:off x="2666809" y="4736936"/>
            <a:ext cx="1094327" cy="15896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6" name="오른쪽 화살표 155"/>
          <p:cNvSpPr/>
          <p:nvPr/>
        </p:nvSpPr>
        <p:spPr>
          <a:xfrm rot="10800000">
            <a:off x="1727617" y="5258188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7" name="오른쪽 화살표 156"/>
          <p:cNvSpPr/>
          <p:nvPr/>
        </p:nvSpPr>
        <p:spPr>
          <a:xfrm>
            <a:off x="1732668" y="4078926"/>
            <a:ext cx="343035" cy="2128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8" name="왼쪽/오른쪽 화살표 157"/>
          <p:cNvSpPr/>
          <p:nvPr/>
        </p:nvSpPr>
        <p:spPr>
          <a:xfrm>
            <a:off x="4314056" y="4102666"/>
            <a:ext cx="390316" cy="1676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59" name="왼쪽/오른쪽 화살표 158"/>
          <p:cNvSpPr/>
          <p:nvPr/>
        </p:nvSpPr>
        <p:spPr>
          <a:xfrm rot="19563324">
            <a:off x="4272571" y="457931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0" name="왼쪽/오른쪽 화살표 159"/>
          <p:cNvSpPr/>
          <p:nvPr/>
        </p:nvSpPr>
        <p:spPr>
          <a:xfrm>
            <a:off x="5721391" y="4110377"/>
            <a:ext cx="204107" cy="1599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1" name="왼쪽/오른쪽 화살표 160"/>
          <p:cNvSpPr/>
          <p:nvPr/>
        </p:nvSpPr>
        <p:spPr>
          <a:xfrm>
            <a:off x="3071073" y="4098230"/>
            <a:ext cx="237381" cy="16992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2" name="왼쪽/오른쪽 화살표 161"/>
          <p:cNvSpPr/>
          <p:nvPr/>
        </p:nvSpPr>
        <p:spPr>
          <a:xfrm rot="16200000">
            <a:off x="6194073" y="4382631"/>
            <a:ext cx="285548" cy="1739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3" name="왼쪽/오른쪽 화살표 162"/>
          <p:cNvSpPr/>
          <p:nvPr/>
        </p:nvSpPr>
        <p:spPr>
          <a:xfrm rot="16200000">
            <a:off x="4948455" y="4613442"/>
            <a:ext cx="483088" cy="1750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  <p:sp>
        <p:nvSpPr>
          <p:cNvPr id="164" name="왼쪽/오른쪽 화살표 163"/>
          <p:cNvSpPr/>
          <p:nvPr/>
        </p:nvSpPr>
        <p:spPr>
          <a:xfrm rot="1916624">
            <a:off x="6878165" y="4321501"/>
            <a:ext cx="628722" cy="16666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 등록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날짜를 선택하여 상세한 시간과 내용을 입력하여 일정을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이동 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변경될 경우 수정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일정관리자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날짜는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수정하고자 하는 일정을 클릭하여 </a:t>
            </a:r>
            <a:r>
              <a:rPr lang="ko-KR" altLang="en-US" sz="1800" dirty="0" smtClean="0"/>
              <a:t>수정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회사일정수정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회사 내 행사나 일정이 불필요한 경우 삭제 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등록 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관리 자격이 부여된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일정관리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삭제하고자 하는 일정을 선택해서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로그아웃 </a:t>
            </a:r>
            <a:r>
              <a:rPr lang="ko-KR" altLang="en-US" sz="1800" dirty="0"/>
              <a:t>상태면 로그인 화면으로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회사일정삭제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필요한 날짜와 시간에 회의실을 선택해서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시간은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원하는 회의실을 선택하여 예약목록을 보고 빈 시간을 확인</a:t>
            </a:r>
          </a:p>
          <a:p>
            <a:pPr lvl="0" latinLnBrk="1"/>
            <a:r>
              <a:rPr lang="ko-KR" altLang="en-US" sz="1800" dirty="0"/>
              <a:t>예약을 클릭하여 제목과 날짜</a:t>
            </a:r>
            <a:r>
              <a:rPr lang="en-US" altLang="ko-KR" sz="1800" dirty="0"/>
              <a:t>, </a:t>
            </a:r>
            <a:r>
              <a:rPr lang="ko-KR" altLang="en-US" sz="1800" dirty="0"/>
              <a:t>시간을 입력한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예약 신청</a:t>
            </a:r>
          </a:p>
          <a:p>
            <a:pPr lvl="0" latinLnBrk="1"/>
            <a:r>
              <a:rPr lang="ko-KR" altLang="en-US" sz="1800" dirty="0"/>
              <a:t>예약이 바로 되지 않고 예약대기 상태로 관리자목록에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되어있지 않으면 로그인 창으로 이동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미 </a:t>
            </a:r>
            <a:r>
              <a:rPr lang="ko-KR" altLang="en-US" sz="1800" dirty="0"/>
              <a:t>입력이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6166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 취소를 위한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r>
              <a:rPr lang="ko-KR" altLang="en-US" sz="1800" dirty="0" smtClean="0"/>
              <a:t>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신청한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 되어있는 사원으로 로그인해야 함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예약 </a:t>
            </a:r>
            <a:r>
              <a:rPr lang="ko-KR" altLang="en-US" sz="1800" dirty="0"/>
              <a:t>신청한 사원과 일치해야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vl="0" latinLnBrk="1"/>
            <a:r>
              <a:rPr lang="ko-KR" altLang="en-US" sz="1800" dirty="0"/>
              <a:t>내 예약목록에서 취소하고 싶은 예약을 확인하고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vl="0" latinLnBrk="1"/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</a:t>
            </a:r>
            <a:r>
              <a:rPr lang="ko-KR" altLang="en-US" sz="1800" dirty="0" smtClean="0"/>
              <a:t>요구 </a:t>
            </a:r>
            <a:r>
              <a:rPr lang="ko-KR" altLang="en-US" sz="1800" dirty="0"/>
              <a:t>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pPr latinLnBrk="1"/>
            <a:endParaRPr lang="ko-KR" altLang="en-US" sz="1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8674" name="Picture 2" descr="C:\Users\CHAEHYOWON\git\useful\Useful\UML\ER-Diagram\ER-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2" y="1976316"/>
            <a:ext cx="7861545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회의실에 따른 각각 예약 목록을 조회하여 예약정보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회의실예약조회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새로 개설되면 회의실을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새로 </a:t>
            </a:r>
            <a:r>
              <a:rPr lang="ko-KR" altLang="en-US" sz="1800" dirty="0"/>
              <a:t>개설된 회의실의 이름과 호실을 입력하여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회의실등록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회의실이 이동되거나 폐쇄되면 회의실을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 시 회의실 이름과 번호를 명시해야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수정이나 </a:t>
            </a:r>
            <a:r>
              <a:rPr lang="ko-KR" altLang="en-US" sz="1800" dirty="0"/>
              <a:t>삭제하고자 하는 회의실을 선택하여 수정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</a:t>
            </a:r>
            <a:r>
              <a:rPr lang="ko-KR" altLang="en-US" sz="2000" dirty="0"/>
              <a:t>제</a:t>
            </a:r>
            <a:r>
              <a:rPr lang="en-US" altLang="ko-KR" sz="2000" dirty="0" smtClean="0"/>
              <a:t>	         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날짜 시간에 따른 회의실 예약을 승인</a:t>
            </a:r>
            <a:r>
              <a:rPr lang="en-US" altLang="ko-KR" sz="1800" dirty="0"/>
              <a:t>, </a:t>
            </a:r>
            <a:r>
              <a:rPr lang="ko-KR" altLang="en-US" sz="1800" dirty="0"/>
              <a:t>거절하여 예약완료</a:t>
            </a:r>
            <a:r>
              <a:rPr lang="en-US" altLang="ko-KR" sz="1800" dirty="0"/>
              <a:t>/</a:t>
            </a:r>
            <a:r>
              <a:rPr lang="ko-KR" altLang="en-US" sz="1800" dirty="0"/>
              <a:t>실패를 </a:t>
            </a:r>
            <a:r>
              <a:rPr lang="ko-KR" altLang="en-US" sz="1800" dirty="0" smtClean="0"/>
              <a:t>구분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예약 </a:t>
            </a:r>
            <a:r>
              <a:rPr lang="ko-KR" altLang="en-US" sz="1800" dirty="0" smtClean="0"/>
              <a:t>관리자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되어있고 권한자격이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예약자간에 시간이 겹치지 않게 확인해야 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13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예약관리목록을 보고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 중인 예약을 확인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회의실 예약에 대한 내용을 보고 중요도를 판단하여 예약을 승인하거나 거절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급하거나 </a:t>
            </a:r>
            <a:r>
              <a:rPr lang="ko-KR" altLang="en-US" sz="1800" dirty="0"/>
              <a:t>중요한 예약이 생기면 원래 승인중인 예약을 </a:t>
            </a:r>
            <a:r>
              <a:rPr lang="ko-KR" altLang="en-US" sz="1800" dirty="0" smtClean="0"/>
              <a:t>취소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회의실예약승인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거절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7328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회의실 예약을 한 뒤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예약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 있는 사원으로 로그인해야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회의실예약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68077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개인이 </a:t>
            </a:r>
            <a:r>
              <a:rPr lang="ko-KR" altLang="en-US" sz="1800" dirty="0"/>
              <a:t>예약한 회의실 목록을 대기</a:t>
            </a:r>
            <a:r>
              <a:rPr lang="en-US" altLang="ko-KR" sz="1800" dirty="0"/>
              <a:t>/</a:t>
            </a:r>
            <a:r>
              <a:rPr lang="ko-KR" altLang="en-US" sz="1800" dirty="0"/>
              <a:t>승인</a:t>
            </a:r>
            <a:r>
              <a:rPr lang="en-US" altLang="ko-KR" sz="1800" dirty="0"/>
              <a:t>/</a:t>
            </a:r>
            <a:r>
              <a:rPr lang="ko-KR" altLang="en-US" sz="1800" dirty="0"/>
              <a:t>거절로 분류해서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되어있지 않으면 로그인 창으로 </a:t>
            </a:r>
            <a:r>
              <a:rPr lang="ko-KR" altLang="en-US" sz="1800" dirty="0" smtClean="0"/>
              <a:t>이동</a:t>
            </a:r>
            <a:endParaRPr lang="en-US" altLang="ko-KR" sz="180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81024" y="1747483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  회의실개인예약목록</a:t>
            </a:r>
            <a:r>
              <a:rPr lang="en-US" altLang="ko-KR" sz="2000" dirty="0" smtClean="0"/>
              <a:t>	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작성자     안선영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2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5800" y="271421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102065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출퇴근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처리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352796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쪽지함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603527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854258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조직도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7104989" y="2765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85800" y="3749483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전자결재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102065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기안하기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352796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결재진행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4603527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결재완료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수신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854258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기안문서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7104989" y="3814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결재문서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685800" y="478475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인사관리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102065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사원정보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3352796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근태관리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603527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급여관리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854258" y="486349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연차관리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442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5602" name="Picture 2" descr="C:\Users\CHAEHYOWON\git\useful\Useful\UML\ER-Diagram\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" y="2112841"/>
            <a:ext cx="7789984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메뉴구조도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99895" y="2125635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게시판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16160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공지게시판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6891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사내게시판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717622" y="2176913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익명게시판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799895" y="2982228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업무공유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1799895" y="3838821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799895" y="4695414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회의실 예약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1799895" y="5552007"/>
            <a:ext cx="1142995" cy="5772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출퇴근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내역조회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216160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예약하기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4466891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예약내역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717622" y="4805451"/>
            <a:ext cx="1145628" cy="42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9471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95060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5753" y="1969795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570119"/>
            <a:ext cx="6730284" cy="3600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738216" y="1924050"/>
            <a:ext cx="1667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권한제한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4301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16359" y="2001879"/>
            <a:ext cx="1911279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문서작성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결재선확인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60733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1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537284" y="1976438"/>
            <a:ext cx="20694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수신문서리스트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2066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2500312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1976438"/>
            <a:ext cx="23742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err="1" smtClean="0"/>
              <a:t>결재진행중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2038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41940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68842" y="2056649"/>
            <a:ext cx="24063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작성문서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0" y="2695199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60733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8472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내 </a:t>
            </a:r>
            <a:r>
              <a:rPr lang="ko-KR" altLang="en-US" sz="2000" dirty="0" err="1" smtClean="0"/>
              <a:t>결재차례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기능제한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5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6626" name="Picture 2" descr="C:\Users\CHAEHYOWON\git\useful\Useful\UML\ER-Diagram\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2091348"/>
            <a:ext cx="7678737" cy="41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</a:t>
            </a:r>
            <a:r>
              <a:rPr lang="ko-KR" altLang="en-US" sz="2000" dirty="0" err="1" smtClean="0"/>
              <a:t>없을떄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692818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32396"/>
            <a:ext cx="6710680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확인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856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8052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20716" y="1976438"/>
            <a:ext cx="2502568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결재문서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결재차례자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9323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58" y="2635793"/>
            <a:ext cx="6730283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99873" y="1992480"/>
            <a:ext cx="314425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결재하기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53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3" y="2575761"/>
            <a:ext cx="6697674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반려하기</a:t>
            </a:r>
            <a:endParaRPr lang="en-US" altLang="ko-KR" sz="2000" dirty="0" smtClean="0"/>
          </a:p>
          <a:p>
            <a:pPr algn="ctr" eaLnBrk="1" hangingPunct="1"/>
            <a:r>
              <a:rPr lang="en-US" altLang="ko-KR" sz="2000" dirty="0" smtClean="0"/>
              <a:t>(</a:t>
            </a:r>
            <a:r>
              <a:rPr lang="ko-KR" altLang="en-US" sz="2000" dirty="0" smtClean="0"/>
              <a:t>코멘트 필수 추가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6426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전자결재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" y="2622131"/>
            <a:ext cx="6736842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반려된 문서 확인 및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033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4" y="2594262"/>
            <a:ext cx="6411131" cy="360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리스트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1462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작성시 파일첨부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58431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31955" y="1992480"/>
            <a:ext cx="308008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파일첨부된</a:t>
            </a:r>
            <a:r>
              <a:rPr lang="ko-KR" altLang="en-US" sz="2000" dirty="0" smtClean="0"/>
              <a:t> 게시물 확인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8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2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smtClean="0"/>
              <a:t>(E-R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7650" name="Picture 2" descr="C:\Users\CHAEHYOWON\git\useful\Useful\UML\ER-Diagram\ER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9" y="1953846"/>
            <a:ext cx="7956551" cy="42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888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26346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90515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게시물 </a:t>
            </a:r>
            <a:r>
              <a:rPr lang="ko-KR" altLang="en-US" sz="2000" dirty="0" err="1" smtClean="0"/>
              <a:t>댓글수정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62224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사내게시판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1640" y="1992480"/>
            <a:ext cx="332071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 </a:t>
            </a:r>
            <a:r>
              <a:rPr lang="ko-KR" altLang="en-US" sz="2000" smtClean="0"/>
              <a:t>게시물 댓글 </a:t>
            </a:r>
            <a:r>
              <a:rPr lang="ko-KR" altLang="en-US" sz="2000" dirty="0" err="1" smtClean="0"/>
              <a:t>삭제결과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642389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공지게시판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공지글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3" y="2500312"/>
            <a:ext cx="64111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작성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2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48110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192378" y="1976438"/>
            <a:ext cx="275924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0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익명게시판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71535" y="1992480"/>
            <a:ext cx="3400926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익명 게시물 수정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 제한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비밀번호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6" y="264436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3314" name="Picture 2" descr="C:\Users\CHAEHYOWON\git\useful\Useful\UML\ClassDiagram\Approva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2" y="2447924"/>
            <a:ext cx="7946532" cy="38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출퇴근내역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개인별 </a:t>
            </a:r>
            <a:r>
              <a:rPr lang="ko-KR" altLang="en-US" sz="2000" dirty="0" err="1" smtClean="0"/>
              <a:t>출퇴근내역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로그인화면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9" y="2635166"/>
            <a:ext cx="66847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28649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4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이메일발송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2" y="2636921"/>
            <a:ext cx="66461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성공 메시지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3239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임시비밀번호로 로그인시 비밀번호 변경 유도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12606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0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 후 </a:t>
            </a:r>
            <a:r>
              <a:rPr lang="ko-KR" altLang="en-US" sz="2000" dirty="0" err="1" smtClean="0"/>
              <a:t>메인페이지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출근입력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메인페이지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퇴근처리</a:t>
            </a:r>
            <a:r>
              <a:rPr lang="en-US" altLang="ko-KR" sz="2000" dirty="0" smtClean="0"/>
              <a:t>	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644691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3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2500312"/>
            <a:ext cx="6710680" cy="3600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07005" y="1976438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스크립트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544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  <p:pic>
        <p:nvPicPr>
          <p:cNvPr id="14338" name="Picture 2" descr="C:\Users\CHAEHYOWON\git\useful\Useful\UML\ClassDiagram\Organization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515211"/>
            <a:ext cx="7705969" cy="362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005" y="2024563"/>
            <a:ext cx="532999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접근제한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인사부서만</a:t>
            </a:r>
            <a:r>
              <a:rPr lang="ko-KR" altLang="en-US" sz="2000" dirty="0" smtClean="0"/>
              <a:t> 허용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인터셉터</a:t>
            </a:r>
            <a:r>
              <a:rPr lang="ko-KR" altLang="en-US" sz="2000" dirty="0" smtClean="0"/>
              <a:t> 적용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5" y="2548437"/>
            <a:ext cx="670417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사원조회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67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5809" y="1976438"/>
            <a:ext cx="319238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직원관리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사원정보 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5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연차관리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직원의 연차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9" y="2514098"/>
            <a:ext cx="6717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근태현황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근태상태</a:t>
            </a:r>
            <a:r>
              <a:rPr lang="ko-KR" altLang="en-US" sz="2000" dirty="0" smtClean="0"/>
              <a:t> 변경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부서별 </a:t>
            </a:r>
            <a:r>
              <a:rPr lang="ko-KR" altLang="en-US" sz="2000" dirty="0" err="1" smtClean="0"/>
              <a:t>현황집계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근태관리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월별 </a:t>
            </a:r>
            <a:r>
              <a:rPr lang="ko-KR" altLang="en-US" sz="2000" dirty="0" err="1" smtClean="0"/>
              <a:t>근태집계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2" y="2500312"/>
            <a:ext cx="66911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급여대장조회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9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로그인</a:t>
            </a:r>
            <a:endParaRPr lang="en-US" altLang="en-US" sz="2000" dirty="0" smtClean="0"/>
          </a:p>
        </p:txBody>
      </p:sp>
      <p:pic>
        <p:nvPicPr>
          <p:cNvPr id="15362" name="Picture 2" descr="C:\Users\CHAEHYOWON\git\useful\Useful\UML\ClassDiagram\LoginClassDiagram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7" y="2447924"/>
            <a:ext cx="7980475" cy="38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1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2750" y="1976438"/>
            <a:ext cx="3998497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익월급여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일괄추가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8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87314" y="1976438"/>
            <a:ext cx="3569370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93066" y="1976438"/>
            <a:ext cx="37578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급여등록폼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인사관리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급여관리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사원별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급여등록</a:t>
            </a:r>
            <a:r>
              <a:rPr lang="ko-KR" altLang="en-US" sz="2000" dirty="0" err="1"/>
              <a:t>폼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입력후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9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비밀번호확인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개인정보수정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신청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8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재직증명서 출력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다운로드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다운로드된</a:t>
            </a:r>
            <a:r>
              <a:rPr lang="ko-KR" altLang="en-US" sz="2000" dirty="0" smtClean="0"/>
              <a:t> 재직증명서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22" y="2500312"/>
            <a:ext cx="66525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이메일</a:t>
            </a:r>
            <a:endParaRPr lang="en-US" altLang="en-US" sz="2000" dirty="0" smtClean="0"/>
          </a:p>
        </p:txBody>
      </p:sp>
      <p:pic>
        <p:nvPicPr>
          <p:cNvPr id="24578" name="Picture 2" descr="C:\Users\CHAEHYOWON\git\useful\Useful\UML\ClassDiagram\Email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8" y="2609240"/>
            <a:ext cx="7580923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71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전체 조직도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사원의 </a:t>
            </a:r>
            <a:r>
              <a:rPr lang="ko-KR" altLang="en-US" sz="2000" dirty="0" err="1" smtClean="0"/>
              <a:t>세부정보</a:t>
            </a:r>
            <a:r>
              <a:rPr lang="ko-KR" altLang="en-US" sz="2000" dirty="0" smtClean="0"/>
              <a:t> 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58" y="2500312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리스트검색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받은쪽지함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4" y="2500312"/>
            <a:ext cx="67270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리스트 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1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쪽지함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보낸쪽지함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쪽지내용조회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05" y="2500312"/>
            <a:ext cx="6666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8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등록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5" y="2500312"/>
            <a:ext cx="67996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 목록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개발배경</a:t>
            </a:r>
            <a:r>
              <a:rPr lang="ko-KR" altLang="en-US" dirty="0" smtClean="0"/>
              <a:t> 및 목표</a:t>
            </a:r>
            <a:endParaRPr lang="en-US" altLang="en-US" dirty="0" smtClean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9672" y="1728638"/>
            <a:ext cx="7612040" cy="73470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"/>
              <a:tabLst/>
              <a:defRPr/>
            </a:pPr>
            <a:r>
              <a:rPr lang="ko-KR" altLang="en-US" sz="2500" dirty="0" smtClean="0">
                <a:latin typeface="+mn-lt"/>
              </a:rPr>
              <a:t>개발배경</a:t>
            </a:r>
            <a:endParaRPr lang="en-US" altLang="ko-KR" sz="2500" dirty="0" smtClean="0"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C:\Users\Administrator\Desktop\통합그룹웨어솔루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114" y="3548419"/>
            <a:ext cx="7924800" cy="2939209"/>
          </a:xfrm>
          <a:prstGeom prst="rect">
            <a:avLst/>
          </a:prstGeom>
          <a:solidFill>
            <a:schemeClr val="accent1">
              <a:lumMod val="60000"/>
              <a:lumOff val="40000"/>
              <a:alpha val="72000"/>
            </a:schemeClr>
          </a:solidFill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3424" y="2351323"/>
            <a:ext cx="7772400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저희는 회사  업무를  원활 하게 하기 위하여 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웨어를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제작 하게  되었습니다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웨어란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기업이나 단체 등 컴퓨터로 연결된 조직에서 서로 협력하여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업무효율을 높이기 위해 사용하는 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솔루션입니다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그룹웨어는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웹메일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전자결재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전자게시판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업무관리 등을 시스템화 할 수 있었습니다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 fontAlgn="auto">
              <a:spcAft>
                <a:spcPts val="0"/>
              </a:spcAft>
              <a:defRPr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2819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git\useful\Useful\UML\ClassDiagram\MyPag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6" y="2447924"/>
            <a:ext cx="7976088" cy="38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2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79" y="2500312"/>
            <a:ext cx="66812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목록 삭제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0" y="2500312"/>
            <a:ext cx="66936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6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회의실예약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 예약관리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승인권한자</a:t>
            </a:r>
            <a:r>
              <a:rPr lang="en-US" altLang="ko-KR" sz="2000" dirty="0" smtClean="0"/>
              <a:t>)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634267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대리 이상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05" y="2500312"/>
            <a:ext cx="66941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조회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사원 </a:t>
            </a:r>
            <a:r>
              <a:rPr lang="ko-KR" altLang="en-US" sz="2000" dirty="0" err="1" smtClean="0"/>
              <a:t>접속시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2" y="2500312"/>
            <a:ext cx="66554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7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상세조회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24" y="2500312"/>
            <a:ext cx="66643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r>
              <a:rPr lang="ko-KR" altLang="en-US" sz="2000" dirty="0" smtClean="0"/>
              <a:t>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2" y="2500312"/>
            <a:ext cx="6642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9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</a:t>
            </a:r>
            <a:endParaRPr lang="en-US" altLang="en-US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리스트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검색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58" y="2500312"/>
            <a:ext cx="670067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4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9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git\useful\Useful\UML\ClassDiagram\Commu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6" y="2504955"/>
            <a:ext cx="7870092" cy="37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6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댓글 등록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500312"/>
            <a:ext cx="66683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0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댓글삭제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5" y="2500312"/>
            <a:ext cx="66490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구현내역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페이지구성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업무공유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35866" y="1976438"/>
            <a:ext cx="4672265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r>
              <a:rPr lang="ko-KR" altLang="en-US" sz="2000" dirty="0" smtClean="0"/>
              <a:t> 글 수정</a:t>
            </a:r>
            <a:endParaRPr lang="en-US" altLang="en-US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06" y="2500312"/>
            <a:ext cx="667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703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보안의 취약성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비밀번호 </a:t>
                      </a:r>
                      <a:r>
                        <a:rPr lang="ko-KR" altLang="en-US" b="0" dirty="0" err="1" smtClean="0"/>
                        <a:t>저장시</a:t>
                      </a:r>
                      <a:r>
                        <a:rPr lang="ko-KR" altLang="en-US" b="0" dirty="0" smtClean="0"/>
                        <a:t> 암호화 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에러페이지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Spring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en-US" altLang="ko-KR" b="0" dirty="0" smtClean="0"/>
                        <a:t>error-page</a:t>
                      </a:r>
                      <a:r>
                        <a:rPr lang="ko-KR" altLang="en-US" b="0" dirty="0" smtClean="0"/>
                        <a:t>를 사용하여 부드러운 </a:t>
                      </a:r>
                      <a:r>
                        <a:rPr lang="en-US" altLang="ko-KR" b="0" dirty="0" smtClean="0"/>
                        <a:t>UI </a:t>
                      </a:r>
                      <a:r>
                        <a:rPr lang="ko-KR" altLang="en-US" b="0" dirty="0" smtClean="0"/>
                        <a:t>제공함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메일발송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별도의 </a:t>
                      </a:r>
                      <a:r>
                        <a:rPr lang="en-US" altLang="ko-KR" dirty="0" smtClean="0"/>
                        <a:t>SMTP</a:t>
                      </a:r>
                      <a:r>
                        <a:rPr lang="ko-KR" altLang="en-US" dirty="0" smtClean="0"/>
                        <a:t>서버를 구축하려 했으나 구글메일서비스로 대체 구현함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50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이슈 및 해결책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30289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일관성있는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스타일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각각의 </a:t>
                      </a:r>
                      <a:r>
                        <a:rPr lang="en-US" altLang="ko-KR" b="0" dirty="0" smtClean="0"/>
                        <a:t>CSS</a:t>
                      </a:r>
                      <a:r>
                        <a:rPr lang="ko-KR" altLang="en-US" b="0" dirty="0" smtClean="0"/>
                        <a:t>를 적용하여 디자인에 차이가 있었지만 회의를 통해 기준을 세워서 해결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업로드된</a:t>
                      </a:r>
                      <a:r>
                        <a:rPr lang="ko-KR" altLang="en-US" b="0" dirty="0" smtClean="0"/>
                        <a:t> 파일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동기화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업로드 폴더를 </a:t>
                      </a:r>
                      <a:r>
                        <a:rPr lang="en-US" altLang="ko-KR" b="0" dirty="0" smtClean="0"/>
                        <a:t>SVN(</a:t>
                      </a:r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)</a:t>
                      </a:r>
                      <a:r>
                        <a:rPr lang="ko-KR" altLang="en-US" b="0" dirty="0" smtClean="0"/>
                        <a:t>폴더로 </a:t>
                      </a:r>
                      <a:r>
                        <a:rPr lang="ko-KR" altLang="en-US" b="0" dirty="0" err="1" smtClean="0"/>
                        <a:t>변경처리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팀원별</a:t>
                      </a:r>
                      <a:r>
                        <a:rPr lang="ko-KR" altLang="en-US" b="0" dirty="0" smtClean="0"/>
                        <a:t> 진행상황 파악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/>
                        <a:t>Git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이용</a:t>
                      </a:r>
                      <a:r>
                        <a:rPr lang="ko-KR" altLang="en-US" b="0" baseline="0" dirty="0" smtClean="0"/>
                        <a:t> 활성화 및 </a:t>
                      </a:r>
                      <a:r>
                        <a:rPr lang="en-US" altLang="ko-KR" b="0" baseline="0" dirty="0" smtClean="0"/>
                        <a:t>scrum</a:t>
                      </a:r>
                      <a:r>
                        <a:rPr lang="ko-KR" altLang="en-US" b="0" baseline="0" dirty="0" smtClean="0"/>
                        <a:t>을 적극 활용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032618"/>
              </p:ext>
            </p:extLst>
          </p:nvPr>
        </p:nvGraphicFramePr>
        <p:xfrm>
          <a:off x="988291" y="2403762"/>
          <a:ext cx="7167418" cy="346132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/>
                        <a:t>채효원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박지혜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안선영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50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느낀점</a:t>
            </a:r>
            <a:endParaRPr lang="en-US" altLang="en-US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36620"/>
              </p:ext>
            </p:extLst>
          </p:nvPr>
        </p:nvGraphicFramePr>
        <p:xfrm>
          <a:off x="988291" y="2930229"/>
          <a:ext cx="7167418" cy="2377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52488">
                  <a:extLst>
                    <a:ext uri="{9D8B030D-6E8A-4147-A177-3AD203B41FA5}">
                      <a16:colId xmlns:a16="http://schemas.microsoft.com/office/drawing/2014/main" val="692494904"/>
                    </a:ext>
                  </a:extLst>
                </a:gridCol>
                <a:gridCol w="5114930">
                  <a:extLst>
                    <a:ext uri="{9D8B030D-6E8A-4147-A177-3AD203B41FA5}">
                      <a16:colId xmlns:a16="http://schemas.microsoft.com/office/drawing/2014/main" val="735553972"/>
                    </a:ext>
                  </a:extLst>
                </a:gridCol>
              </a:tblGrid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이대원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실제 상용화된 그룹웨어에는 미치지 못하지만 그</a:t>
                      </a:r>
                      <a:r>
                        <a:rPr lang="ko-KR" altLang="en-US" b="0" baseline="0" dirty="0" smtClean="0"/>
                        <a:t> 초석을 </a:t>
                      </a:r>
                      <a:r>
                        <a:rPr lang="ko-KR" altLang="en-US" b="0" baseline="0" dirty="0" err="1" smtClean="0"/>
                        <a:t>다질만한</a:t>
                      </a:r>
                      <a:r>
                        <a:rPr lang="ko-KR" altLang="en-US" b="0" baseline="0" dirty="0" smtClean="0"/>
                        <a:t> 프로젝트를 완수한 것으로 만족하지만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smtClean="0"/>
                        <a:t>설계 </a:t>
                      </a:r>
                      <a:r>
                        <a:rPr lang="ko-KR" altLang="en-US" b="0" baseline="0" dirty="0" err="1" smtClean="0"/>
                        <a:t>오류등으로</a:t>
                      </a:r>
                      <a:r>
                        <a:rPr lang="ko-KR" altLang="en-US" b="0" baseline="0" dirty="0" smtClean="0"/>
                        <a:t> 불필요한 시간 소요가 </a:t>
                      </a:r>
                      <a:r>
                        <a:rPr lang="ko-KR" altLang="en-US" b="0" baseline="0" dirty="0" err="1" smtClean="0"/>
                        <a:t>많았던게</a:t>
                      </a:r>
                      <a:r>
                        <a:rPr lang="ko-KR" altLang="en-US" b="0" baseline="0" dirty="0" smtClean="0"/>
                        <a:t> 아쉬웠다</a:t>
                      </a:r>
                      <a:r>
                        <a:rPr lang="en-US" altLang="ko-KR" b="0" baseline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597337"/>
                  </a:ext>
                </a:extLst>
              </a:tr>
              <a:tr h="115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전성원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/>
                        <a:t>상용 그룹웨어와 같은 기능을 하고 싶었지만 시간이 부족하여 핵심일 것같은 거만 기능을 </a:t>
                      </a:r>
                      <a:r>
                        <a:rPr lang="ko-KR" altLang="en-US" b="0" dirty="0" err="1" smtClean="0"/>
                        <a:t>한게</a:t>
                      </a:r>
                      <a:r>
                        <a:rPr lang="ko-KR" altLang="en-US" b="0" dirty="0" smtClean="0"/>
                        <a:t> 아쉽고 </a:t>
                      </a:r>
                      <a:r>
                        <a:rPr lang="en-US" altLang="ko-KR" b="0" dirty="0" smtClean="0"/>
                        <a:t>SMTP</a:t>
                      </a:r>
                      <a:r>
                        <a:rPr lang="ko-KR" altLang="en-US" b="0" dirty="0" smtClean="0"/>
                        <a:t>와 </a:t>
                      </a:r>
                      <a:r>
                        <a:rPr lang="en-US" altLang="ko-KR" b="0" dirty="0" smtClean="0"/>
                        <a:t>RTMP</a:t>
                      </a:r>
                      <a:r>
                        <a:rPr lang="ko-KR" altLang="en-US" b="0" dirty="0" smtClean="0"/>
                        <a:t>를 활용 못해본 것이 아쉽습니다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1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1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 err="1" smtClean="0"/>
              <a:t>QnA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157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git\useful\Useful\UML\ClassDiagram\Board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" y="2328985"/>
            <a:ext cx="7885723" cy="38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805111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쪽지함</a:t>
            </a:r>
            <a:endParaRPr lang="en-US" altLang="en-US" sz="2000" dirty="0" smtClean="0"/>
          </a:p>
        </p:txBody>
      </p:sp>
      <p:pic>
        <p:nvPicPr>
          <p:cNvPr id="23554" name="Picture 2" descr="C:\Users\CHAEHYOWON\git\useful\Useful\UML\ClassDiagram\Not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6" y="2609794"/>
            <a:ext cx="7823201" cy="3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9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인사관리</a:t>
            </a:r>
            <a:endParaRPr lang="en-US" altLang="en-US" sz="2000" dirty="0" smtClean="0"/>
          </a:p>
        </p:txBody>
      </p:sp>
      <p:pic>
        <p:nvPicPr>
          <p:cNvPr id="19458" name="Picture 2" descr="C:\Users\CHAEHYOWON\git\useful\Useful\UML\ClassDiagram\Manager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9" y="2622957"/>
            <a:ext cx="7895802" cy="36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3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업무공유</a:t>
            </a:r>
            <a:endParaRPr lang="en-US" altLang="en-US" sz="2000" dirty="0" smtClean="0"/>
          </a:p>
        </p:txBody>
      </p:sp>
      <p:pic>
        <p:nvPicPr>
          <p:cNvPr id="20482" name="Picture 2" descr="C:\Users\CHAEHYOWON\git\useful\Useful\UML\ClassDiagram\Sharetask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21074"/>
            <a:ext cx="7752861" cy="3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4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사내일정</a:t>
            </a:r>
            <a:endParaRPr lang="en-US" altLang="en-US" sz="2000" dirty="0" smtClean="0"/>
          </a:p>
        </p:txBody>
      </p:sp>
      <p:pic>
        <p:nvPicPr>
          <p:cNvPr id="21506" name="Picture 2" descr="C:\Users\CHAEHYOWON\git\useful\Useful\UML\ClassDiagram\Schedule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6" y="2538369"/>
            <a:ext cx="7666892" cy="36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1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 err="1" smtClean="0"/>
              <a:t>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770706" y="1924050"/>
            <a:ext cx="1512493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회의실예약</a:t>
            </a:r>
            <a:endParaRPr lang="en-US" altLang="en-US" sz="2000" dirty="0" smtClean="0"/>
          </a:p>
        </p:txBody>
      </p:sp>
      <p:pic>
        <p:nvPicPr>
          <p:cNvPr id="22530" name="Picture 2" descr="C:\Users\CHAEHYOWON\git\useful\Useful\UML\ClassDiagram\MeetingClass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9" y="2617985"/>
            <a:ext cx="7416800" cy="35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8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24050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전자결</a:t>
            </a:r>
            <a:r>
              <a:rPr lang="ko-KR" altLang="en-US" sz="2000" dirty="0"/>
              <a:t>재</a:t>
            </a:r>
            <a:endParaRPr lang="en-US" altLang="en-US" sz="2000" dirty="0" smtClean="0"/>
          </a:p>
        </p:txBody>
      </p:sp>
      <p:pic>
        <p:nvPicPr>
          <p:cNvPr id="14346" name="Picture 10" descr="C:\Users\CHAEHYOWON\Desktop\Approva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2476499"/>
            <a:ext cx="7712869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01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14338" name="Picture 2" descr="C:\Users\CHAEHYOWON\Desktop\Organization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2790824"/>
            <a:ext cx="7434264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57611" y="2176462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조직도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개발범위</a:t>
            </a:r>
            <a:r>
              <a:rPr lang="ko-KR" altLang="en-US" dirty="0" smtClean="0"/>
              <a:t> 및 주요기능</a:t>
            </a:r>
            <a:endParaRPr lang="en-US" altLang="en-US" dirty="0" smtClean="0"/>
          </a:p>
        </p:txBody>
      </p:sp>
      <p:sp>
        <p:nvSpPr>
          <p:cNvPr id="3" name="Oval 18"/>
          <p:cNvSpPr>
            <a:spLocks noChangeArrowheads="1"/>
          </p:cNvSpPr>
          <p:nvPr/>
        </p:nvSpPr>
        <p:spPr bwMode="auto">
          <a:xfrm>
            <a:off x="2611438" y="2284413"/>
            <a:ext cx="3198812" cy="3144837"/>
          </a:xfrm>
          <a:prstGeom prst="ellipse">
            <a:avLst/>
          </a:prstGeom>
          <a:gradFill rotWithShape="1">
            <a:gsLst>
              <a:gs pos="0">
                <a:srgbClr val="FFCC00">
                  <a:alpha val="50000"/>
                </a:srgbClr>
              </a:gs>
              <a:gs pos="100000">
                <a:srgbClr val="765E00">
                  <a:alpha val="50000"/>
                </a:srgbClr>
              </a:gs>
            </a:gsLst>
            <a:lin ang="5400000" scaled="1"/>
          </a:gradFill>
          <a:ln w="2857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endParaRPr kumimoji="0" lang="ko-KR" altLang="en-US">
              <a:latin typeface="Calibri" pitchFamily="34" charset="0"/>
              <a:ea typeface="맑은 고딕" pitchFamily="50" charset="-127"/>
            </a:endParaRPr>
          </a:p>
        </p:txBody>
      </p:sp>
      <p:grpSp>
        <p:nvGrpSpPr>
          <p:cNvPr id="4" name="그룹 165"/>
          <p:cNvGrpSpPr>
            <a:grpSpLocks/>
          </p:cNvGrpSpPr>
          <p:nvPr/>
        </p:nvGrpSpPr>
        <p:grpSpPr bwMode="auto">
          <a:xfrm>
            <a:off x="6572250" y="5357813"/>
            <a:ext cx="1714500" cy="785812"/>
            <a:chOff x="1116186" y="1760500"/>
            <a:chExt cx="3414882" cy="138749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2" y="2198655"/>
              <a:ext cx="956016" cy="949338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2Left"/>
              <a:lightRig rig="threePt" dir="t"/>
            </a:scene3d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6920" y="1760500"/>
              <a:ext cx="1377606" cy="128199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186" y="2271681"/>
              <a:ext cx="998346" cy="871726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2936875" y="2598738"/>
            <a:ext cx="2555875" cy="2555875"/>
          </a:xfrm>
          <a:prstGeom prst="ellipse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3201988" y="2894013"/>
            <a:ext cx="2041525" cy="20415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Clr>
                <a:srgbClr val="FFFF93"/>
              </a:buClr>
            </a:pPr>
            <a:endParaRPr kumimoji="0" lang="ko-KR" altLang="ko-KR" sz="2400">
              <a:latin typeface="Times New Roman" pitchFamily="18" charset="0"/>
              <a:ea typeface="맑은 고딕" pitchFamily="50" charset="-127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3463925" y="3143250"/>
            <a:ext cx="1508125" cy="1508125"/>
          </a:xfrm>
          <a:prstGeom prst="ellipse">
            <a:avLst/>
          </a:prstGeom>
          <a:gradFill rotWithShape="0"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93"/>
              </a:buClr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Oval 24"/>
          <p:cNvSpPr>
            <a:spLocks noChangeArrowheads="1"/>
          </p:cNvSpPr>
          <p:nvPr/>
        </p:nvSpPr>
        <p:spPr bwMode="auto">
          <a:xfrm>
            <a:off x="3625850" y="3328988"/>
            <a:ext cx="1139825" cy="11350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  <a:buClr>
                <a:srgbClr val="FFFF93"/>
              </a:buClr>
            </a:pPr>
            <a:endParaRPr kumimoji="0" lang="en-US" altLang="ko-KR" sz="2400" b="1">
              <a:solidFill>
                <a:srgbClr val="FFFFFF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12" name="Text Box 97"/>
          <p:cNvSpPr txBox="1">
            <a:spLocks noChangeArrowheads="1"/>
          </p:cNvSpPr>
          <p:nvPr/>
        </p:nvSpPr>
        <p:spPr bwMode="auto">
          <a:xfrm>
            <a:off x="3553487" y="3702690"/>
            <a:ext cx="1223963" cy="42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en-US" altLang="ko-KR" sz="1400" b="1" dirty="0">
                <a:latin typeface="Arial Black" pitchFamily="34" charset="0"/>
                <a:ea typeface="맑은 고딕" pitchFamily="50" charset="-127"/>
              </a:rPr>
              <a:t>IT</a:t>
            </a:r>
            <a:r>
              <a:rPr kumimoji="0" lang="ko-KR" altLang="en-US" sz="1600" b="1" dirty="0">
                <a:solidFill>
                  <a:schemeClr val="accent5">
                    <a:lumMod val="50000"/>
                  </a:schemeClr>
                </a:solidFill>
                <a:latin typeface="Arial Black" pitchFamily="34" charset="0"/>
                <a:ea typeface="맑은 고딕" pitchFamily="50" charset="-127"/>
              </a:rPr>
              <a:t>그룹웨어</a:t>
            </a:r>
            <a:endParaRPr kumimoji="0" lang="en-US" altLang="ko-KR" sz="1600" b="1" dirty="0">
              <a:solidFill>
                <a:schemeClr val="accent5">
                  <a:lumMod val="50000"/>
                </a:schemeClr>
              </a:solidFill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" name="Picture 3" descr="D:\01.심플렉스업무\10.오피스관련_참조자료\일러스트아이콘모음(박하규)\com_homapp_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8050" y="427355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97"/>
          <p:cNvSpPr txBox="1">
            <a:spLocks noChangeArrowheads="1"/>
          </p:cNvSpPr>
          <p:nvPr/>
        </p:nvSpPr>
        <p:spPr bwMode="auto">
          <a:xfrm>
            <a:off x="2278063" y="2695575"/>
            <a:ext cx="9080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전자결제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6" name="Text Box 97"/>
          <p:cNvSpPr txBox="1">
            <a:spLocks noChangeArrowheads="1"/>
          </p:cNvSpPr>
          <p:nvPr/>
        </p:nvSpPr>
        <p:spPr bwMode="auto">
          <a:xfrm>
            <a:off x="5916613" y="4705350"/>
            <a:ext cx="69373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err="1">
                <a:latin typeface="Arial Black" pitchFamily="34" charset="0"/>
                <a:ea typeface="맑은 고딕" pitchFamily="50" charset="-127"/>
              </a:rPr>
              <a:t>웹하드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7" name="Text Box 97"/>
          <p:cNvSpPr txBox="1">
            <a:spLocks noChangeArrowheads="1"/>
          </p:cNvSpPr>
          <p:nvPr/>
        </p:nvSpPr>
        <p:spPr bwMode="auto">
          <a:xfrm>
            <a:off x="5214938" y="5707063"/>
            <a:ext cx="839787" cy="27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900" b="1" dirty="0" smtClean="0">
                <a:latin typeface="Arial Black" pitchFamily="34" charset="0"/>
                <a:ea typeface="맑은 고딕" pitchFamily="50" charset="-127"/>
              </a:rPr>
              <a:t>회의실 예약</a:t>
            </a:r>
            <a:endParaRPr kumimoji="0" lang="en-US" altLang="ko-KR" sz="9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8" name="Text Box 97"/>
          <p:cNvSpPr txBox="1">
            <a:spLocks noChangeArrowheads="1"/>
          </p:cNvSpPr>
          <p:nvPr/>
        </p:nvSpPr>
        <p:spPr bwMode="auto">
          <a:xfrm>
            <a:off x="2794000" y="5861050"/>
            <a:ext cx="127793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일정관리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1946275" y="4929188"/>
            <a:ext cx="8397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쪽지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20" name="Text Box 97"/>
          <p:cNvSpPr txBox="1">
            <a:spLocks noChangeArrowheads="1"/>
          </p:cNvSpPr>
          <p:nvPr/>
        </p:nvSpPr>
        <p:spPr bwMode="auto">
          <a:xfrm>
            <a:off x="5505450" y="2532063"/>
            <a:ext cx="1423988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>
                <a:latin typeface="Arial Black" pitchFamily="34" charset="0"/>
                <a:ea typeface="맑은 고딕" pitchFamily="50" charset="-127"/>
              </a:rPr>
              <a:t>전자게시판</a:t>
            </a:r>
            <a:endParaRPr kumimoji="0" lang="en-US" altLang="ko-KR" sz="1000" b="1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1238" y="2143125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74838" y="4286250"/>
            <a:ext cx="677862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4638" y="5357813"/>
            <a:ext cx="5318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1774" y="3101904"/>
            <a:ext cx="574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10213" y="2124075"/>
            <a:ext cx="571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16263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981700" y="3586163"/>
            <a:ext cx="78581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>
                <a:latin typeface="Arial Black" pitchFamily="34" charset="0"/>
                <a:ea typeface="맑은 고딕" pitchFamily="50" charset="-127"/>
              </a:rPr>
              <a:t>업무관리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30" name="Text Box 97"/>
          <p:cNvSpPr txBox="1">
            <a:spLocks noChangeArrowheads="1"/>
          </p:cNvSpPr>
          <p:nvPr/>
        </p:nvSpPr>
        <p:spPr bwMode="auto">
          <a:xfrm>
            <a:off x="1641499" y="3703117"/>
            <a:ext cx="83978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lang="ko-KR" altLang="en-US" sz="1000" b="1" dirty="0" smtClean="0">
                <a:latin typeface="Arial Black" pitchFamily="34" charset="0"/>
                <a:ea typeface="맑은 고딕" pitchFamily="50" charset="-127"/>
              </a:rPr>
              <a:t>인사관리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8725" y="5106964"/>
            <a:ext cx="6302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879" y="5561487"/>
            <a:ext cx="547688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59640" y="6099625"/>
            <a:ext cx="785813" cy="2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buClr>
                <a:srgbClr val="FFFF93"/>
              </a:buClr>
            </a:pPr>
            <a:r>
              <a:rPr kumimoji="0" lang="ko-KR" altLang="en-US" sz="1000" b="1" dirty="0" smtClean="0">
                <a:latin typeface="Arial Black" pitchFamily="34" charset="0"/>
                <a:ea typeface="맑은 고딕" pitchFamily="50" charset="-127"/>
              </a:rPr>
              <a:t>출근관리</a:t>
            </a:r>
            <a:endParaRPr kumimoji="0" lang="en-US" altLang="ko-KR" sz="1000" b="1" dirty="0">
              <a:latin typeface="Arial Black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56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770707" y="1914525"/>
            <a:ext cx="14144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로그</a:t>
            </a:r>
            <a:r>
              <a:rPr lang="ko-KR" altLang="en-US" sz="2000" dirty="0"/>
              <a:t>인</a:t>
            </a:r>
            <a:endParaRPr lang="en-US" altLang="en-US" sz="2000" dirty="0" smtClean="0"/>
          </a:p>
        </p:txBody>
      </p:sp>
      <p:pic>
        <p:nvPicPr>
          <p:cNvPr id="15362" name="Picture 2" descr="C:\Users\CHAEHYOWON\Desktop\login Use Case 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9" y="2947988"/>
            <a:ext cx="791408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59979" y="2390775"/>
            <a:ext cx="18716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err="1" smtClean="0"/>
              <a:t>마이페이지</a:t>
            </a:r>
            <a:endParaRPr lang="en-US" altLang="en-US" sz="2000" dirty="0" smtClean="0"/>
          </a:p>
        </p:txBody>
      </p:sp>
      <p:pic>
        <p:nvPicPr>
          <p:cNvPr id="16386" name="Picture 2" descr="C:\Users\CHAEHYOWON\Desktop\Mypage Use Case Diagram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067050"/>
            <a:ext cx="7696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02818" y="209550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출퇴근내역</a:t>
            </a:r>
            <a:endParaRPr lang="en-US" altLang="en-US" sz="2000" dirty="0" smtClean="0"/>
          </a:p>
        </p:txBody>
      </p:sp>
      <p:pic>
        <p:nvPicPr>
          <p:cNvPr id="17410" name="Picture 2" descr="C:\Users\CHAEHYOWON\Desktop\Commute Use Case Diagram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062"/>
            <a:ext cx="769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1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게시판</a:t>
            </a:r>
            <a:endParaRPr lang="en-US" altLang="en-US" sz="2000" dirty="0" smtClean="0"/>
          </a:p>
        </p:txBody>
      </p:sp>
      <p:pic>
        <p:nvPicPr>
          <p:cNvPr id="18434" name="Picture 2" descr="C:\Users\CHAEHYOWON\Desktop\Boardl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152650"/>
            <a:ext cx="7734300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6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617118" y="16954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인사관</a:t>
            </a:r>
            <a:r>
              <a:rPr lang="ko-KR" altLang="en-US" sz="2000" dirty="0"/>
              <a:t>리</a:t>
            </a:r>
            <a:endParaRPr lang="en-US" altLang="en-US" sz="2000" dirty="0" smtClean="0"/>
          </a:p>
        </p:txBody>
      </p:sp>
      <p:pic>
        <p:nvPicPr>
          <p:cNvPr id="19458" name="Picture 2" descr="C:\Users\CHAEHYOWON\Desktop\Manager Use Case 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2219325"/>
            <a:ext cx="79724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9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365896" y="1957388"/>
            <a:ext cx="2345532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smtClean="0"/>
              <a:t>업무공유게시판</a:t>
            </a:r>
            <a:endParaRPr lang="en-US" altLang="en-US" sz="2000" dirty="0" smtClean="0"/>
          </a:p>
        </p:txBody>
      </p:sp>
      <p:pic>
        <p:nvPicPr>
          <p:cNvPr id="21506" name="Picture 2" descr="C:\Users\CHAEHYOWON\Desktop\업무공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33663"/>
            <a:ext cx="8010525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50443" y="1847851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사내일정</a:t>
            </a:r>
            <a:endParaRPr lang="en-US" altLang="en-US" sz="2000" dirty="0" smtClean="0"/>
          </a:p>
        </p:txBody>
      </p:sp>
      <p:pic>
        <p:nvPicPr>
          <p:cNvPr id="22530" name="Picture 2" descr="C:\Users\CHAEHYOWON\Desktop\사내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514599"/>
            <a:ext cx="8010526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564731" y="1695450"/>
            <a:ext cx="1909764" cy="52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ko-KR" altLang="en-US" sz="2000" dirty="0" smtClean="0"/>
              <a:t>회의실예약</a:t>
            </a:r>
            <a:endParaRPr lang="en-US" altLang="en-US" sz="2000" dirty="0" smtClean="0"/>
          </a:p>
        </p:txBody>
      </p:sp>
      <p:pic>
        <p:nvPicPr>
          <p:cNvPr id="20482" name="Picture 2" descr="C:\Users\CHAEHYOWON\Desktop\회의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219324"/>
            <a:ext cx="7781924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상급자에게 보고할 문서를 작성하여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시스템에 등록되어있는 사원으로 </a:t>
            </a:r>
            <a:r>
              <a:rPr lang="ko-KR" altLang="en-US" sz="1800" dirty="0" smtClean="0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사원의 </a:t>
            </a:r>
            <a:r>
              <a:rPr lang="ko-KR" altLang="en-US" sz="1800" dirty="0"/>
              <a:t>직책이 사장이 </a:t>
            </a:r>
            <a:r>
              <a:rPr lang="ko-KR" altLang="en-US" sz="1800" dirty="0" err="1" smtClean="0"/>
              <a:t>아니어야함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 smtClean="0"/>
              <a:t>후행조건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문서제목과</a:t>
            </a:r>
            <a:r>
              <a:rPr lang="ko-KR" altLang="en-US" sz="1800" dirty="0"/>
              <a:t> </a:t>
            </a:r>
            <a:r>
              <a:rPr lang="ko-KR" altLang="en-US" sz="1800" dirty="0" err="1" smtClean="0"/>
              <a:t>문서내용중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139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47925"/>
            <a:ext cx="79343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수신부서를 선택</a:t>
            </a:r>
            <a:r>
              <a:rPr lang="en-US" altLang="ko-KR" sz="1800" dirty="0"/>
              <a:t>(</a:t>
            </a:r>
            <a:r>
              <a:rPr lang="ko-KR" altLang="en-US" sz="1800" dirty="0"/>
              <a:t>우리부서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타부서</a:t>
            </a:r>
            <a:r>
              <a:rPr lang="en-US" altLang="ko-KR" sz="1800" dirty="0"/>
              <a:t>/</a:t>
            </a:r>
            <a:r>
              <a:rPr lang="ko-KR" altLang="en-US" sz="1800" dirty="0"/>
              <a:t>전체부서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  <a:p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64329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조직 구성</a:t>
            </a:r>
            <a:endParaRPr lang="en-US" altLang="en-US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11505"/>
              </p:ext>
            </p:extLst>
          </p:nvPr>
        </p:nvGraphicFramePr>
        <p:xfrm>
          <a:off x="463463" y="2179528"/>
          <a:ext cx="8104340" cy="395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역할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채효원</a:t>
                      </a:r>
                      <a:endParaRPr lang="ko-KR" alt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조장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스크럼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마스터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출퇴근내역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암호화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이대원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요구분석 및 설계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협업시스템 총괄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안선영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회의실예약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및 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ko-KR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일정관리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박지혜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급여관리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재직증명서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전성원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수정하고 다시 결재를 </a:t>
            </a:r>
            <a:r>
              <a:rPr lang="ko-KR" altLang="en-US" sz="1800" dirty="0" smtClean="0"/>
              <a:t>상신함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반려이어야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문서제목과 </a:t>
            </a:r>
            <a:r>
              <a:rPr lang="ko-KR" altLang="en-US" sz="1800" dirty="0" err="1"/>
              <a:t>문서내용중</a:t>
            </a:r>
            <a:r>
              <a:rPr lang="ko-KR" altLang="en-US" sz="1800" dirty="0"/>
              <a:t> 빈 곳이 없는지 검사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수신부서에 따른 다음결재자 조회가 필요함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5855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결재문서의 제목과 문서내용을 수정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필요에 따라 첨부파일 업로드 </a:t>
            </a:r>
            <a:r>
              <a:rPr lang="en-US" altLang="ko-KR" sz="1800" dirty="0"/>
              <a:t>(</a:t>
            </a:r>
            <a:r>
              <a:rPr lang="ko-KR" altLang="en-US" sz="1800" dirty="0"/>
              <a:t>첨부파일 갱신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첨부파일 갱신여부 확인 메시지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다음결재자 정보 출력하며 문서등록여부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55906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755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상급자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결재자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결재가 반려된 문서를 </a:t>
            </a:r>
            <a:r>
              <a:rPr lang="ko-KR" altLang="en-US" sz="1800" dirty="0" smtClean="0"/>
              <a:t>삭제함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작성자로 로그인 </a:t>
            </a:r>
            <a:r>
              <a:rPr lang="ko-KR" altLang="en-US" sz="1800" dirty="0" err="1"/>
              <a:t>하여야함</a:t>
            </a:r>
            <a:endParaRPr lang="ko-KR" altLang="en-US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 </a:t>
            </a:r>
            <a:r>
              <a:rPr lang="ko-KR" altLang="en-US" sz="1800" dirty="0"/>
              <a:t>문서의 결재 진행 상태가 </a:t>
            </a:r>
            <a:r>
              <a:rPr lang="ko-KR" altLang="en-US" sz="1800" dirty="0" err="1" smtClean="0"/>
              <a:t>반려이어야함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390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문서삭제 진행여부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로그인 </a:t>
            </a:r>
            <a:r>
              <a:rPr lang="ko-KR" altLang="en-US" sz="1800" dirty="0" err="1"/>
              <a:t>완료후</a:t>
            </a:r>
            <a:r>
              <a:rPr lang="ko-KR" altLang="en-US" sz="1800" dirty="0"/>
              <a:t> 요청했던 페이지로 되돌아옴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 된 곳이 있으면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419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결재문서에 첨부파일을 </a:t>
            </a:r>
            <a:r>
              <a:rPr lang="ko-KR" altLang="en-US" sz="1800" dirty="0" err="1" smtClean="0"/>
              <a:t>업로드함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문서작성자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결재문서를 </a:t>
            </a:r>
            <a:r>
              <a:rPr lang="ko-KR" altLang="en-US" sz="1800" dirty="0"/>
              <a:t>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수정중이어야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첨부하고자 하는 파일을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최종적으로 문서 등록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선택한 첨부파일 업로드 진행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첨부파일업로드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4694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8871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등록되어 있는 결재문서리스트를 조회하거나 문서의 세부내용을 </a:t>
            </a:r>
            <a:r>
              <a:rPr lang="ko-KR" altLang="en-US" sz="1800" dirty="0" smtClean="0"/>
              <a:t>조회함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키워드 </a:t>
            </a:r>
            <a:r>
              <a:rPr lang="ko-KR" altLang="en-US" sz="1800" dirty="0" err="1"/>
              <a:t>검색시</a:t>
            </a:r>
            <a:r>
              <a:rPr lang="ko-KR" altLang="en-US" sz="1800" dirty="0"/>
              <a:t> 키워드 입력이 빈 곳이 없는지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9657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3" y="2477602"/>
            <a:ext cx="79343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검색 조건</a:t>
            </a:r>
            <a:r>
              <a:rPr lang="en-US" altLang="ko-KR" sz="1800" dirty="0"/>
              <a:t>(</a:t>
            </a:r>
            <a:r>
              <a:rPr lang="ko-KR" altLang="en-US" sz="1800" dirty="0"/>
              <a:t>수신문서</a:t>
            </a:r>
            <a:r>
              <a:rPr lang="en-US" altLang="ko-KR" sz="1800" dirty="0"/>
              <a:t>/</a:t>
            </a:r>
            <a:r>
              <a:rPr lang="ko-KR" altLang="en-US" sz="1800" dirty="0"/>
              <a:t>결재진행중문서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내가작성한문서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내가결재할문서</a:t>
            </a:r>
            <a:r>
              <a:rPr lang="en-US" altLang="ko-KR" sz="1800" dirty="0"/>
              <a:t>)</a:t>
            </a:r>
            <a:r>
              <a:rPr lang="ko-KR" altLang="en-US" sz="1800" dirty="0"/>
              <a:t>에 따른 문서리스트를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추가적으로 </a:t>
            </a:r>
            <a:r>
              <a:rPr lang="ko-KR" altLang="en-US" sz="1800" dirty="0" err="1"/>
              <a:t>검색어</a:t>
            </a:r>
            <a:r>
              <a:rPr lang="ko-KR" altLang="en-US" sz="1800" dirty="0"/>
              <a:t> 입력을 하여 조회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세부내용을 보고자 하는 문서를 리스트에서 선택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세부내용 조회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키워드 </a:t>
            </a:r>
            <a:r>
              <a:rPr lang="ko-KR" altLang="en-US" sz="1800" dirty="0" err="1"/>
              <a:t>미입력후</a:t>
            </a:r>
            <a:r>
              <a:rPr lang="ko-KR" altLang="en-US" sz="1800" dirty="0"/>
              <a:t> 검색 </a:t>
            </a:r>
            <a:r>
              <a:rPr lang="ko-KR" altLang="en-US" sz="1800" dirty="0" err="1"/>
              <a:t>요청시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결재문서조회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3246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2" y="275382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등록된 문서에 첨부파일이 포함되어 있는 경우 </a:t>
            </a:r>
            <a:r>
              <a:rPr lang="ko-KR" altLang="en-US" sz="1800" dirty="0" err="1" smtClean="0"/>
              <a:t>내려받음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문서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업로드한 첨부파일이 </a:t>
            </a:r>
            <a:r>
              <a:rPr lang="ko-KR" altLang="en-US" sz="1800" dirty="0" err="1" smtClean="0"/>
              <a:t>존재해야함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파일명이 결재문서 </a:t>
            </a:r>
            <a:r>
              <a:rPr lang="ko-KR" altLang="en-US" sz="1800" dirty="0" err="1"/>
              <a:t>세부내용조회시</a:t>
            </a:r>
            <a:r>
              <a:rPr lang="ko-KR" altLang="en-US" sz="1800" dirty="0"/>
              <a:t>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링크를 통해 첨부파일 다운로드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첨부파일조회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5816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6" y="284968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6" name="Picture 2" descr="C:\Users\CHAEHYOWON\Desktop\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1903957"/>
            <a:ext cx="7565720" cy="4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18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결재진행 과정에서 언급된 코멘트가 있는 경우 내용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결재문서를 </a:t>
            </a:r>
            <a:r>
              <a:rPr lang="ko-KR" altLang="en-US" sz="1800" dirty="0" err="1"/>
              <a:t>조회중이어야함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결재진행과정에서 </a:t>
            </a:r>
            <a:r>
              <a:rPr lang="ko-KR" altLang="en-US" sz="1800" dirty="0"/>
              <a:t>달린 코멘트가 </a:t>
            </a:r>
            <a:r>
              <a:rPr lang="ko-KR" altLang="en-US" sz="1800" dirty="0" smtClean="0"/>
              <a:t>있어야함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</a:t>
            </a:r>
            <a:r>
              <a:rPr lang="ko-KR" altLang="en-US" sz="1800" dirty="0" err="1"/>
              <a:t>조회시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내용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조회 화면에서 코멘트보기 클릭하여 재차 확인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76388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문서의 작성</a:t>
            </a:r>
            <a:r>
              <a:rPr lang="en-US" altLang="ko-KR" sz="1800" dirty="0"/>
              <a:t>/</a:t>
            </a:r>
            <a:r>
              <a:rPr lang="ko-KR" altLang="en-US" sz="1800" dirty="0"/>
              <a:t>수정 및 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해당문서에 다음결재자가 누구인지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문서작성자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결재문서 작성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수정시</a:t>
            </a:r>
            <a:r>
              <a:rPr lang="ko-KR" altLang="en-US" sz="1800" dirty="0"/>
              <a:t> 다음결재자 정보를 출력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해당문서의 다음결재자 정보를 갱신하기 위한 데이터 전달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이전 </a:t>
            </a:r>
            <a:r>
              <a:rPr lang="ko-KR" altLang="en-US" sz="1800" dirty="0" err="1"/>
              <a:t>유스케이스로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다음결재자조회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8411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다음결재자 정보를 결재진행자의 직속상사로 </a:t>
            </a:r>
            <a:r>
              <a:rPr lang="ko-KR" altLang="en-US" sz="1800" dirty="0" smtClean="0"/>
              <a:t>변경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다음결재차례에 대한 정보가 </a:t>
            </a:r>
            <a:r>
              <a:rPr lang="ko-KR" altLang="en-US" sz="1800" dirty="0" err="1"/>
              <a:t>조회되어야함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 하면서 전달하고자 하는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진행여부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결재 진행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다음결재자</a:t>
            </a:r>
            <a:r>
              <a:rPr lang="en-US" altLang="ko-KR" sz="1800" dirty="0"/>
              <a:t>(</a:t>
            </a:r>
            <a:r>
              <a:rPr lang="ko-KR" altLang="en-US" sz="1800" dirty="0"/>
              <a:t>결재진행자의 직속상사</a:t>
            </a:r>
            <a:r>
              <a:rPr lang="en-US" altLang="ko-KR" sz="1800" dirty="0"/>
              <a:t>) </a:t>
            </a:r>
            <a:r>
              <a:rPr lang="ko-KR" altLang="en-US" sz="1800" dirty="0"/>
              <a:t>정보를 </a:t>
            </a:r>
            <a:r>
              <a:rPr lang="ko-KR" altLang="en-US" sz="1800" dirty="0" err="1"/>
              <a:t>조회후</a:t>
            </a:r>
            <a:r>
              <a:rPr lang="ko-KR" altLang="en-US" sz="1800" dirty="0"/>
              <a:t> 다음결재자 정보 갱신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수신부서 정보에 따라 </a:t>
            </a:r>
            <a:r>
              <a:rPr lang="ko-KR" altLang="en-US" sz="1800" dirty="0" err="1"/>
              <a:t>최종결재자를</a:t>
            </a:r>
            <a:r>
              <a:rPr lang="ko-KR" altLang="en-US" sz="1800" dirty="0"/>
              <a:t> 다르게 처리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최종결재자가 </a:t>
            </a:r>
            <a:r>
              <a:rPr lang="ko-KR" altLang="en-US" sz="1800" dirty="0" err="1"/>
              <a:t>결재시에는</a:t>
            </a:r>
            <a:r>
              <a:rPr lang="ko-KR" altLang="en-US" sz="1800" dirty="0"/>
              <a:t> 해당문서의 결재 진행상태를 완료로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해당문서의 결재자 정보를 작성자로 변경하여 작성자에게 문서의 수정이나 삭제를 </a:t>
            </a:r>
            <a:r>
              <a:rPr lang="ko-KR" altLang="en-US" sz="1800" dirty="0" smtClean="0"/>
              <a:t>요구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검사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반려처리를 하면서 작성자에게 전달할 코멘트 입력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반려처리여부 </a:t>
            </a:r>
            <a:r>
              <a:rPr lang="ko-KR" altLang="en-US" sz="1800" dirty="0" err="1"/>
              <a:t>확인후</a:t>
            </a:r>
            <a:r>
              <a:rPr lang="ko-KR" altLang="en-US" sz="1800" dirty="0"/>
              <a:t> 처리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반려로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작성자로 변경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코멘트 </a:t>
            </a:r>
            <a:r>
              <a:rPr lang="ko-KR" altLang="en-US" sz="1800" dirty="0"/>
              <a:t>입력이 비어있을 경우 </a:t>
            </a:r>
            <a:r>
              <a:rPr lang="ko-KR" altLang="en-US" sz="1800" dirty="0" err="1"/>
              <a:t>알림메시지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반려하기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973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결재문서의 결재 진행 상태를 </a:t>
            </a:r>
            <a:r>
              <a:rPr lang="ko-KR" altLang="en-US" sz="1800" dirty="0" smtClean="0"/>
              <a:t>완료시킴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해당문서의 결재차례인 사원으로 </a:t>
            </a:r>
            <a:r>
              <a:rPr lang="ko-KR" altLang="en-US" sz="1800" dirty="0" err="1"/>
              <a:t>로그인하여야함</a:t>
            </a:r>
            <a:endParaRPr lang="ko-KR" altLang="en-US" sz="1800" dirty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결재차례가 </a:t>
            </a:r>
            <a:r>
              <a:rPr lang="ko-KR" altLang="en-US" sz="1800" dirty="0" err="1" smtClean="0"/>
              <a:t>최종결재자이어야함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결재진행상태를 완료로 변경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문서의 </a:t>
            </a:r>
            <a:r>
              <a:rPr lang="ko-KR" altLang="en-US" sz="1800" dirty="0" err="1"/>
              <a:t>최근결재자</a:t>
            </a:r>
            <a:r>
              <a:rPr lang="en-US" altLang="ko-KR" sz="1800" dirty="0"/>
              <a:t>, </a:t>
            </a:r>
            <a:r>
              <a:rPr lang="ko-KR" altLang="en-US" sz="1800" dirty="0"/>
              <a:t>다음결재자 정보를 제거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로그인이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안 되어 있을 경우 로그인창으로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결재완료처리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953375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개발전략</a:t>
            </a:r>
            <a:r>
              <a:rPr lang="en-US" altLang="ko-KR" dirty="0" smtClean="0"/>
              <a:t>) – Scrum &amp; Alpha </a:t>
            </a:r>
            <a:endParaRPr lang="en-US" altLang="en-US" dirty="0" smtClean="0"/>
          </a:p>
        </p:txBody>
      </p:sp>
      <p:pic>
        <p:nvPicPr>
          <p:cNvPr id="13314" name="Picture 2" descr="C:\Users\CHAEHYOWON\Desktop\20161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0" y="2037697"/>
            <a:ext cx="4075526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CHAEHYOWON\Desktop\알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37697"/>
            <a:ext cx="3771900" cy="40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4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반려시</a:t>
            </a:r>
            <a:r>
              <a:rPr lang="ko-KR" altLang="en-US" sz="1800" dirty="0"/>
              <a:t> 언급하고 싶은 코멘트를 </a:t>
            </a:r>
            <a:r>
              <a:rPr lang="ko-KR" altLang="en-US" sz="1800" dirty="0" smtClean="0"/>
              <a:t>입력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결재자</a:t>
            </a:r>
            <a:endParaRPr lang="en-US" altLang="ko-KR" sz="1800" dirty="0" smtClean="0"/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 smtClean="0"/>
              <a:t>해당문서의 </a:t>
            </a:r>
            <a:r>
              <a:rPr lang="ko-KR" altLang="en-US" sz="1800" dirty="0"/>
              <a:t>결재차례인 사원으로 </a:t>
            </a:r>
            <a:r>
              <a:rPr lang="ko-KR" altLang="en-US" sz="1800" dirty="0" err="1" smtClean="0"/>
              <a:t>로그인하여야함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코멘트 입력이 비어있는지 확인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전자결재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96677"/>
            <a:ext cx="79343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팝업창을</a:t>
            </a:r>
            <a:r>
              <a:rPr lang="ko-KR" altLang="en-US" sz="1800" dirty="0"/>
              <a:t> 이용하여 코멘트 입력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현재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종료 및 결재</a:t>
            </a:r>
            <a:r>
              <a:rPr lang="en-US" altLang="ko-KR" sz="1800" dirty="0"/>
              <a:t>/</a:t>
            </a:r>
            <a:r>
              <a:rPr lang="ko-KR" altLang="en-US" sz="1800" dirty="0"/>
              <a:t>반려 진행 단계로 </a:t>
            </a:r>
            <a:r>
              <a:rPr lang="ko-KR" altLang="en-US" sz="1800" dirty="0" smtClean="0"/>
              <a:t>이동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 되어 있을 경우 </a:t>
            </a:r>
            <a:r>
              <a:rPr lang="ko-KR" altLang="en-US" sz="1800" dirty="0" err="1"/>
              <a:t>로그인창으로</a:t>
            </a:r>
            <a:r>
              <a:rPr lang="ko-KR" altLang="en-US" sz="1800" dirty="0"/>
              <a:t> 이동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결재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진행 취소</a:t>
            </a:r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반려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코멘트 입력이 비어있으면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코멘트입력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이대원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799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회사의 직원목록을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16471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직원조회하기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직책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검색란에</a:t>
            </a:r>
            <a:r>
              <a:rPr lang="ko-KR" altLang="en-US" sz="1800" dirty="0"/>
              <a:t> 원하는 </a:t>
            </a:r>
            <a:r>
              <a:rPr lang="ko-KR" altLang="en-US" sz="1800" dirty="0" err="1"/>
              <a:t>검색어를</a:t>
            </a:r>
            <a:r>
              <a:rPr lang="ko-KR" altLang="en-US" sz="1800" dirty="0"/>
              <a:t> 입력한 후 조회버튼을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직원을 선택하면 상세정보를 볼 수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직원정보 수정이 가능하다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상세정보페이지에서 직원 삭제가 가능하다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신규직원을 추가한다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입력란의 모든 빈칸을 </a:t>
            </a:r>
            <a:r>
              <a:rPr lang="ko-KR" altLang="en-US" sz="1800" dirty="0" err="1"/>
              <a:t>입력해야한다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직원추가하기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직원추가버튼을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입력칸의</a:t>
            </a:r>
            <a:r>
              <a:rPr lang="ko-KR" altLang="en-US" sz="1800" dirty="0"/>
              <a:t> 모든 빈칸에 정보를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추가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DB</a:t>
            </a:r>
            <a:r>
              <a:rPr lang="ko-KR" altLang="en-US" sz="1800" dirty="0"/>
              <a:t>에 직원이 추가된다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</a:t>
            </a:r>
            <a:r>
              <a:rPr lang="ko-KR" altLang="en-US" sz="1800" dirty="0" err="1"/>
              <a:t>뒤로간다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</a:t>
            </a:r>
            <a:r>
              <a:rPr lang="ko-KR" altLang="en-US" sz="1800" dirty="0" err="1"/>
              <a:t>사원별</a:t>
            </a:r>
            <a:r>
              <a:rPr lang="ko-KR" altLang="en-US" sz="1800" dirty="0"/>
              <a:t>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</a:t>
            </a:r>
            <a:r>
              <a:rPr lang="ko-KR" altLang="en-US" sz="2000" dirty="0" err="1" smtClean="0"/>
              <a:t>사원별근태조회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474417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사번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검색기간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근태 상태 변경페이지가 뜬다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사원의 근태상태 일</a:t>
            </a:r>
            <a:r>
              <a:rPr lang="en-US" altLang="ko-KR" sz="1800" dirty="0"/>
              <a:t>/</a:t>
            </a:r>
            <a:r>
              <a:rPr lang="ko-KR" altLang="en-US" sz="1800" dirty="0"/>
              <a:t>시 및 구분을 변경한다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눌렀을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부서별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latinLnBrk="1"/>
            <a:endParaRPr lang="en-US" altLang="ko-KR" sz="1800" dirty="0"/>
          </a:p>
          <a:p>
            <a:pPr latinLnBrk="1"/>
            <a:r>
              <a:rPr lang="en-US" altLang="ko-KR" sz="1800" dirty="0" smtClean="0"/>
              <a:t>4</a:t>
            </a:r>
            <a:r>
              <a:rPr lang="en-US" altLang="ko-KR" sz="1800" dirty="0"/>
              <a:t>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부서별근태조회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3554" name="Picture 2" descr="C:\Users\CHAEHYOWON\Desktop\apache-tomcat-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49" y="3100781"/>
            <a:ext cx="11779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AEHYOWON\Desktop\다운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515119"/>
            <a:ext cx="995362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CHAEHYOWON\Desktop\Best-VPN-for-Window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" y="3515119"/>
            <a:ext cx="1799431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CHAEHYOWON\Desktop\cento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812129"/>
            <a:ext cx="1638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CHAEHYOWON\Desktop\Maven-Logo-300x2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895451"/>
            <a:ext cx="1428750" cy="7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CHAEHYOWON\Desktop\images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857373"/>
            <a:ext cx="1657350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CHAEHYOWON\Desktop\image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9" y="2350293"/>
            <a:ext cx="1566862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CHAEHYOWON\Desktop\jquery-dev-summit-mark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1" y="3146025"/>
            <a:ext cx="132397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CHAEHYOWON\Desktop\HTML5_CSS_JavaScrip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60116"/>
            <a:ext cx="2371725" cy="11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CHAEHYOWON\Desktop\imag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364829"/>
            <a:ext cx="15144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8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월별 근태를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월별근태조회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근무월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근무사원</a:t>
            </a:r>
            <a:r>
              <a:rPr lang="en-US" altLang="ko-KR" sz="1800" dirty="0"/>
              <a:t>, </a:t>
            </a:r>
            <a:r>
              <a:rPr lang="ko-KR" altLang="en-US" sz="1800" dirty="0"/>
              <a:t>지각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버튼에 따른 일일 현황페이지가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목록을 확인한다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636217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206614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지급일</a:t>
            </a:r>
            <a:r>
              <a:rPr lang="en-US" altLang="ko-KR" sz="1800" dirty="0"/>
              <a:t>, </a:t>
            </a:r>
            <a:r>
              <a:rPr lang="ko-KR" altLang="en-US" sz="1800" dirty="0"/>
              <a:t>부서</a:t>
            </a:r>
            <a:r>
              <a:rPr lang="en-US" altLang="ko-KR" sz="1800" dirty="0"/>
              <a:t>, </a:t>
            </a:r>
            <a:r>
              <a:rPr lang="ko-KR" altLang="en-US" sz="1800" dirty="0"/>
              <a:t>근무 월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수정버튼을 누르면 수정페이지가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수정페이지에서 입력 폼을 모두 입력한 후 수정버튼을 누르면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 페이지에서 삭제버튼을 누르면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취소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뜨고 확인버튼을 누르면 삭제된다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421371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급여개별등록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39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개별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입력폼</a:t>
            </a:r>
            <a:r>
              <a:rPr lang="ko-KR" altLang="en-US" sz="1800" dirty="0"/>
              <a:t> 형식에 맞추어 내용을 모두 입력한다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등록버튼을 누르면 등록된다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목록페이지로 돌아간다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급여를 일괄 등록한다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급여일괄등록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급여 일괄 등록버튼을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전월 기준데이터로 귀속 월이 다음 달이고 지급일이 오늘이 된 급여내역이 추가된다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인사부가 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다음 달 급여내역이 존재할 경우 입력 불가 알림 창만 띄운다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32813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sz="1800" dirty="0" smtClean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인사부에서 사원 연차를 조회한다</a:t>
            </a:r>
            <a:r>
              <a:rPr lang="en-US" altLang="ko-KR" sz="1800" dirty="0" smtClean="0"/>
              <a:t>.</a:t>
            </a:r>
          </a:p>
          <a:p>
            <a:pPr marL="342900" indent="-342900" latinLnBrk="1">
              <a:buAutoNum type="arabicPeriod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2.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인사부직원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시스템에 </a:t>
            </a:r>
            <a:r>
              <a:rPr lang="ko-KR" altLang="en-US" sz="1800" dirty="0"/>
              <a:t>등록되어있는 사원 중 인사부 직원으로 </a:t>
            </a:r>
            <a:r>
              <a:rPr lang="ko-KR" altLang="en-US" sz="1800" dirty="0" err="1"/>
              <a:t>로그인해야한다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 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인사관리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연차조회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박지혜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 smtClean="0"/>
              <a:t>5</a:t>
            </a:r>
            <a:r>
              <a:rPr lang="en-US" altLang="ko-KR" sz="1800" dirty="0"/>
              <a:t>. </a:t>
            </a:r>
            <a:r>
              <a:rPr lang="ko-KR" altLang="en-US" sz="1800" dirty="0"/>
              <a:t>시나리오	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조건을 입력 및 선택한다</a:t>
            </a:r>
            <a:r>
              <a:rPr lang="en-US" altLang="ko-KR" sz="1800" dirty="0"/>
              <a:t>. (</a:t>
            </a:r>
            <a:r>
              <a:rPr lang="ko-KR" altLang="en-US" sz="1800" dirty="0"/>
              <a:t>부서명</a:t>
            </a:r>
            <a:r>
              <a:rPr lang="en-US" altLang="ko-KR" sz="1800" dirty="0"/>
              <a:t>, </a:t>
            </a:r>
            <a:r>
              <a:rPr lang="ko-KR" altLang="en-US" sz="1800" dirty="0"/>
              <a:t>사원번호</a:t>
            </a:r>
            <a:r>
              <a:rPr lang="en-US" altLang="ko-KR" sz="1800" dirty="0"/>
              <a:t>, </a:t>
            </a:r>
            <a:r>
              <a:rPr lang="ko-KR" altLang="en-US" sz="1800" dirty="0"/>
              <a:t>사원명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 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필요에 따라 변경버튼을 누른다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변경버튼을 누르면 변경페이지가 나온다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변경페이지에서 내용을 변경 후 수정버튼을 누르면 연차일수가 수정된다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유스케이스</a:t>
            </a:r>
            <a:r>
              <a:rPr lang="ko-KR" altLang="en-US" sz="1800" dirty="0" smtClean="0"/>
              <a:t> 종료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인사부가 </a:t>
            </a:r>
            <a:r>
              <a:rPr lang="ko-KR" altLang="en-US" sz="1800" dirty="0"/>
              <a:t>아닌 사원이 메뉴를 눌	</a:t>
            </a:r>
            <a:r>
              <a:rPr lang="ko-KR" altLang="en-US" sz="1800" dirty="0" err="1"/>
              <a:t>렀을</a:t>
            </a:r>
            <a:r>
              <a:rPr lang="ko-KR" altLang="en-US" sz="1800" dirty="0"/>
              <a:t> 때 알림 창을 띄우고 뒤로 간다</a:t>
            </a:r>
            <a:r>
              <a:rPr lang="en-US" altLang="ko-KR" sz="1800" dirty="0" smtClean="0"/>
              <a:t>.</a:t>
            </a:r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비기능적 요구사항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68704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프로젝트 설계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개발일정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" y="2169726"/>
            <a:ext cx="8181111" cy="3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1024" y="179290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회사내</a:t>
            </a:r>
            <a:r>
              <a:rPr lang="ko-KR" altLang="en-US" sz="1800" dirty="0"/>
              <a:t> 사용자들에게 공지해야 될 내용을 작성 하여 알리기 </a:t>
            </a:r>
            <a:r>
              <a:rPr lang="ko-KR" altLang="en-US" sz="1800" dirty="0" smtClean="0"/>
              <a:t>위함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 </a:t>
            </a:r>
            <a:r>
              <a:rPr lang="ko-KR" altLang="en-US" sz="1800" dirty="0"/>
              <a:t>선행조건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등록 </a:t>
            </a:r>
            <a:r>
              <a:rPr lang="ko-KR" altLang="en-US" sz="1800" dirty="0"/>
              <a:t>되어있는 사원으로 로그인 </a:t>
            </a:r>
            <a:r>
              <a:rPr lang="ko-KR" altLang="en-US" sz="1800" dirty="0" err="1" smtClean="0"/>
              <a:t>해야함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문서 제목과 내용이 비었는지 확인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등록한 작성자만 </a:t>
            </a:r>
            <a:r>
              <a:rPr lang="ko-KR" altLang="en-US" sz="1800" dirty="0" err="1"/>
              <a:t>게시글을</a:t>
            </a:r>
            <a:r>
              <a:rPr lang="ko-KR" altLang="en-US" sz="1800" dirty="0"/>
              <a:t> 수정 삭제 가능하게 </a:t>
            </a:r>
            <a:r>
              <a:rPr lang="ko-KR" altLang="en-US" sz="1800" dirty="0" err="1"/>
              <a:t>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등록시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댓글</a:t>
            </a:r>
            <a:r>
              <a:rPr lang="ko-KR" altLang="en-US" sz="1800" dirty="0"/>
              <a:t> 작성자만 수정 삭제가 </a:t>
            </a:r>
            <a:r>
              <a:rPr lang="ko-KR" altLang="en-US" sz="1800" dirty="0" err="1"/>
              <a:t>가능해야됨</a:t>
            </a:r>
            <a:endParaRPr lang="ko-KR" altLang="en-US" sz="1800" dirty="0"/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 후 해당 게시판 리스트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공지해야될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제목과 내용을 입력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첨부 </a:t>
            </a:r>
            <a:r>
              <a:rPr lang="ko-KR" altLang="en-US" sz="1800" dirty="0"/>
              <a:t>파일이 필요한 경우 문서</a:t>
            </a:r>
            <a:r>
              <a:rPr lang="en-US" altLang="ko-KR" sz="1800" dirty="0"/>
              <a:t>,</a:t>
            </a:r>
            <a:r>
              <a:rPr lang="ko-KR" altLang="en-US" sz="1800" dirty="0"/>
              <a:t>사진을 등을 첨부하여 </a:t>
            </a:r>
            <a:r>
              <a:rPr lang="ko-KR" altLang="en-US" sz="1800" dirty="0" smtClean="0"/>
              <a:t>등록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로그인이</a:t>
            </a:r>
            <a:r>
              <a:rPr lang="ko-KR" altLang="en-US" sz="1800" dirty="0"/>
              <a:t> 안되었을 경우 로그인 창으로 이동</a:t>
            </a:r>
          </a:p>
          <a:p>
            <a:pPr latinLnBrk="1"/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입력이 </a:t>
            </a:r>
            <a:r>
              <a:rPr lang="ko-KR" altLang="en-US" sz="1800" dirty="0"/>
              <a:t>덜된 곳이 있으면 알림 메시지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 err="1"/>
              <a:t>비기능</a:t>
            </a:r>
            <a:r>
              <a:rPr lang="ko-KR" altLang="en-US" sz="1800" dirty="0"/>
              <a:t> 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공지게시판작성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8003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리스트 내용을 검색</a:t>
            </a:r>
            <a:r>
              <a:rPr lang="en-US" altLang="ko-KR" sz="1800" dirty="0"/>
              <a:t>(</a:t>
            </a:r>
            <a:r>
              <a:rPr lang="ko-KR" altLang="en-US" sz="1800" dirty="0"/>
              <a:t>조회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로그인한 </a:t>
            </a:r>
            <a:r>
              <a:rPr lang="ko-KR" altLang="en-US" sz="1800" dirty="0" smtClean="0"/>
              <a:t>사용자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 조건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사용자가 </a:t>
            </a:r>
            <a:r>
              <a:rPr lang="ko-KR" altLang="en-US" sz="1800" dirty="0"/>
              <a:t>로그인 상태 </a:t>
            </a:r>
            <a:r>
              <a:rPr lang="ko-KR" altLang="en-US" sz="1800" dirty="0" err="1" smtClean="0"/>
              <a:t>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 조건</a:t>
            </a:r>
          </a:p>
          <a:p>
            <a:pPr latinLnBrk="1"/>
            <a:r>
              <a:rPr lang="en-US" altLang="ko-KR" sz="1800" dirty="0"/>
              <a:t>-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 err="1"/>
              <a:t>검색해야될</a:t>
            </a:r>
            <a:r>
              <a:rPr lang="ko-KR" altLang="en-US" sz="1800" dirty="0"/>
              <a:t> 게시판리스트로 이동 후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검색할 카테고리와 검색 내용을 입력 후 검색 버튼 클릭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조회된 </a:t>
            </a:r>
            <a:r>
              <a:rPr lang="ko-KR" altLang="en-US" sz="1800" dirty="0" err="1"/>
              <a:t>내용중</a:t>
            </a:r>
            <a:r>
              <a:rPr lang="ko-KR" altLang="en-US" sz="1800" dirty="0"/>
              <a:t> 일치하는 제목을 클릭 후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상세 내용 </a:t>
            </a:r>
            <a:r>
              <a:rPr lang="ko-KR" altLang="en-US" sz="1800" dirty="0" smtClean="0"/>
              <a:t>조회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공지게시판검색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게시물의 내용의 문제가 있어서 변경 수정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수정 후 제목</a:t>
            </a:r>
            <a:r>
              <a:rPr lang="en-US" altLang="ko-KR" sz="1800" dirty="0"/>
              <a:t>,</a:t>
            </a:r>
            <a:r>
              <a:rPr lang="ko-KR" altLang="en-US" sz="1800" dirty="0"/>
              <a:t>내용이 비었는지 검사</a:t>
            </a:r>
          </a:p>
          <a:p>
            <a:pPr lvl="0" latinLnBrk="1"/>
            <a:r>
              <a:rPr lang="ko-KR" altLang="en-US" sz="1800" dirty="0"/>
              <a:t>추가적으로 파일 첨부 업로드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수정해야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수정이 </a:t>
            </a:r>
            <a:r>
              <a:rPr lang="ko-KR" altLang="en-US" sz="1800" dirty="0"/>
              <a:t>필요한 내용을 재입력</a:t>
            </a:r>
            <a:r>
              <a:rPr lang="en-US" altLang="ko-KR" sz="1800" dirty="0"/>
              <a:t>,</a:t>
            </a:r>
            <a:r>
              <a:rPr lang="ko-KR" altLang="en-US" sz="1800" dirty="0" err="1"/>
              <a:t>재수정을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한뒤</a:t>
            </a:r>
            <a:r>
              <a:rPr lang="ko-KR" altLang="en-US" sz="1800" dirty="0"/>
              <a:t> 등록 버튼을 다시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공지게시판수정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공지한 게시물을 삭제 </a:t>
            </a:r>
            <a:r>
              <a:rPr lang="ko-KR" altLang="en-US" sz="1800" dirty="0" err="1"/>
              <a:t>해야될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액터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작성자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/>
              <a:t>선행조건 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err="1" smtClean="0"/>
              <a:t>게시글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등록한 작성자로 로그인 </a:t>
            </a:r>
            <a:r>
              <a:rPr lang="ko-KR" altLang="en-US" sz="1800" dirty="0" err="1" smtClean="0"/>
              <a:t>상태여야함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 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글 내용 작성자인지 확인 후 삭제 버튼을 보여줌</a:t>
            </a:r>
          </a:p>
          <a:p>
            <a:pPr lvl="0" latinLnBrk="1"/>
            <a:r>
              <a:rPr lang="ko-KR" altLang="en-US" sz="1800" dirty="0" err="1"/>
              <a:t>게시글</a:t>
            </a:r>
            <a:r>
              <a:rPr lang="ko-KR" altLang="en-US" sz="1800" dirty="0"/>
              <a:t> 삭제와 동시에 첨부 파일도 같이 삭제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삭제해야 될 게시물을 선택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작성자가 </a:t>
            </a:r>
            <a:r>
              <a:rPr lang="ko-KR" altLang="en-US" sz="1800" dirty="0"/>
              <a:t>일치 할 경우 삭제 버튼을 눌러서 </a:t>
            </a:r>
            <a:r>
              <a:rPr lang="ko-KR" altLang="en-US" sz="1800" dirty="0" smtClean="0"/>
              <a:t>삭제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 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7. </a:t>
            </a:r>
            <a:r>
              <a:rPr lang="ko-KR" altLang="en-US" sz="1800" dirty="0"/>
              <a:t>비 기능적 요구 사항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     공지게시판삭제</a:t>
            </a: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작성자   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1.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공지내용의 첨부파일 내용을 내려 받을 </a:t>
            </a:r>
            <a:r>
              <a:rPr lang="ko-KR" altLang="en-US" sz="1800" dirty="0" smtClean="0"/>
              <a:t>때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2.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엑터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작성자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 한 </a:t>
            </a:r>
            <a:r>
              <a:rPr lang="ko-KR" altLang="en-US" sz="1800" dirty="0" smtClean="0"/>
              <a:t>회원</a:t>
            </a:r>
            <a:endParaRPr lang="en-US" altLang="ko-KR" sz="1800" dirty="0" smtClean="0"/>
          </a:p>
          <a:p>
            <a:pPr latinLnBrk="1"/>
            <a:endParaRPr lang="ko-KR" altLang="en-US" sz="1800" dirty="0"/>
          </a:p>
          <a:p>
            <a:pPr latinLnBrk="1"/>
            <a:r>
              <a:rPr lang="en-US" altLang="ko-KR" sz="1800" dirty="0"/>
              <a:t>3.</a:t>
            </a:r>
            <a:r>
              <a:rPr lang="ko-KR" altLang="en-US" sz="1800" dirty="0" smtClean="0"/>
              <a:t>선행조건</a:t>
            </a:r>
            <a:endParaRPr lang="ko-KR" altLang="en-US" sz="1800" dirty="0"/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로그인한 </a:t>
            </a:r>
            <a:r>
              <a:rPr lang="ko-KR" altLang="en-US" sz="1800" dirty="0"/>
              <a:t>상태의 </a:t>
            </a:r>
            <a:r>
              <a:rPr lang="ko-KR" altLang="en-US" sz="1800" dirty="0" err="1" smtClean="0"/>
              <a:t>회원이여야함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4.</a:t>
            </a:r>
            <a:r>
              <a:rPr lang="ko-KR" altLang="en-US" sz="1800" dirty="0"/>
              <a:t>후행조건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없음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 공지게시판첨부파일조회</a:t>
            </a:r>
            <a:r>
              <a:rPr lang="en-US" altLang="ko-KR" sz="2000" dirty="0" smtClean="0"/>
              <a:t>      </a:t>
            </a:r>
            <a:r>
              <a:rPr lang="ko-KR" altLang="en-US" sz="2000" dirty="0" smtClean="0"/>
              <a:t>작성자 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시스템 상세내역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명세서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게시판</a:t>
            </a:r>
            <a:endParaRPr lang="en-US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1024" y="2635240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/>
              <a:t>5. </a:t>
            </a:r>
            <a:r>
              <a:rPr lang="ko-KR" altLang="en-US" sz="1800" dirty="0"/>
              <a:t>시나리오</a:t>
            </a:r>
          </a:p>
          <a:p>
            <a:pPr latinLnBrk="1"/>
            <a:r>
              <a:rPr lang="en-US" altLang="ko-KR" sz="1800" dirty="0"/>
              <a:t>- </a:t>
            </a:r>
            <a:r>
              <a:rPr lang="ko-KR" altLang="en-US" sz="1800" dirty="0"/>
              <a:t>공지 </a:t>
            </a:r>
            <a:r>
              <a:rPr lang="ko-KR" altLang="en-US" sz="1800" dirty="0" err="1"/>
              <a:t>게시글의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업로드된</a:t>
            </a:r>
            <a:r>
              <a:rPr lang="ko-KR" altLang="en-US" sz="1800" dirty="0"/>
              <a:t> 파일을 클릭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링크를 </a:t>
            </a:r>
            <a:r>
              <a:rPr lang="ko-KR" altLang="en-US" sz="1800" dirty="0"/>
              <a:t>통하여 첨부파일 </a:t>
            </a:r>
            <a:r>
              <a:rPr lang="ko-KR" altLang="en-US" sz="1800" dirty="0" smtClean="0"/>
              <a:t>다운로드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pPr latinLnBrk="1"/>
            <a:r>
              <a:rPr lang="en-US" altLang="ko-KR" sz="1800" dirty="0"/>
              <a:t>6.</a:t>
            </a:r>
            <a:r>
              <a:rPr lang="ko-KR" altLang="en-US" sz="1800" dirty="0"/>
              <a:t>대안 시나리오</a:t>
            </a:r>
          </a:p>
          <a:p>
            <a:pPr marL="285750" indent="-285750" latinLnBrk="1">
              <a:buFontTx/>
              <a:buChar char="-"/>
            </a:pPr>
            <a:r>
              <a:rPr lang="ko-KR" altLang="en-US" sz="1800" dirty="0" smtClean="0"/>
              <a:t>없음</a:t>
            </a:r>
            <a:endParaRPr lang="en-US" altLang="ko-KR" sz="1800" dirty="0" smtClean="0"/>
          </a:p>
          <a:p>
            <a:pPr marL="285750" indent="-285750" latinLnBrk="1">
              <a:buFontTx/>
              <a:buChar char="-"/>
            </a:pPr>
            <a:endParaRPr lang="ko-KR" altLang="en-US" sz="1800" dirty="0"/>
          </a:p>
          <a:p>
            <a:r>
              <a:rPr lang="en-US" altLang="ko-KR" sz="1800" dirty="0"/>
              <a:t>7. </a:t>
            </a:r>
            <a:r>
              <a:rPr lang="ko-KR" altLang="en-US" sz="1800" dirty="0" err="1"/>
              <a:t>비기능적요구사항</a:t>
            </a:r>
            <a:endParaRPr lang="ko-KR" altLang="en-US" sz="1800" dirty="0"/>
          </a:p>
          <a:p>
            <a:r>
              <a:rPr lang="en-US" altLang="ko-KR" sz="1800" dirty="0"/>
              <a:t>- SVN(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이용한 협업 개발 </a:t>
            </a:r>
            <a:r>
              <a:rPr lang="ko-KR" altLang="en-US" sz="1800" dirty="0" err="1"/>
              <a:t>진행시</a:t>
            </a:r>
            <a:r>
              <a:rPr lang="ko-KR" altLang="en-US" sz="1800" dirty="0"/>
              <a:t> 첨부파일 동기화가 </a:t>
            </a:r>
            <a:r>
              <a:rPr lang="ko-KR" altLang="en-US" sz="1800" dirty="0" err="1"/>
              <a:t>안되는</a:t>
            </a:r>
            <a:r>
              <a:rPr lang="ko-KR" altLang="en-US" sz="1800" dirty="0"/>
              <a:t> 문제 해결</a:t>
            </a:r>
          </a:p>
          <a:p>
            <a:r>
              <a:rPr lang="en-US" altLang="ko-KR" sz="1800" dirty="0"/>
              <a:t>(upload</a:t>
            </a:r>
            <a:r>
              <a:rPr lang="ko-KR" altLang="en-US" sz="1800" dirty="0"/>
              <a:t>폴더를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</a:t>
            </a:r>
            <a:r>
              <a:rPr lang="ko-KR" altLang="en-US" sz="1800" dirty="0"/>
              <a:t>폴더 내부로 변경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1024" y="1850054"/>
            <a:ext cx="7772400" cy="6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ko-KR" altLang="en-US" sz="2000" dirty="0" err="1" smtClean="0"/>
              <a:t>유스케이스명</a:t>
            </a:r>
            <a:r>
              <a:rPr lang="ko-KR" altLang="en-US" sz="2000" dirty="0" smtClean="0"/>
              <a:t>    공지게시판첨부파일조회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작성자      전성원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383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1">
  <a:themeElements>
    <a:clrScheme name="">
      <a:dk1>
        <a:srgbClr val="FFFFFF"/>
      </a:dk1>
      <a:lt1>
        <a:srgbClr val="FFFFFF"/>
      </a:lt1>
      <a:dk2>
        <a:srgbClr val="FFFFFF"/>
      </a:dk2>
      <a:lt2>
        <a:srgbClr val="808080"/>
      </a:lt2>
      <a:accent1>
        <a:srgbClr val="33CCFF"/>
      </a:accent1>
      <a:accent2>
        <a:srgbClr val="99FF99"/>
      </a:accent2>
      <a:accent3>
        <a:srgbClr val="FFFFFF"/>
      </a:accent3>
      <a:accent4>
        <a:srgbClr val="DADADA"/>
      </a:accent4>
      <a:accent5>
        <a:srgbClr val="ADE2FF"/>
      </a:accent5>
      <a:accent6>
        <a:srgbClr val="8AE78A"/>
      </a:accent6>
      <a:hlink>
        <a:srgbClr val="FFFF99"/>
      </a:hlink>
      <a:folHlink>
        <a:srgbClr val="CCCCFF"/>
      </a:folHlink>
    </a:clrScheme>
    <a:fontScheme name="business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usiness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1 8">
        <a:dk1>
          <a:srgbClr val="808080"/>
        </a:dk1>
        <a:lt1>
          <a:srgbClr val="FFCCFF"/>
        </a:lt1>
        <a:dk2>
          <a:srgbClr val="FFCCCC"/>
        </a:dk2>
        <a:lt2>
          <a:srgbClr val="FFFFFF"/>
        </a:lt2>
        <a:accent1>
          <a:srgbClr val="990066"/>
        </a:accent1>
        <a:accent2>
          <a:srgbClr val="9C001A"/>
        </a:accent2>
        <a:accent3>
          <a:srgbClr val="FFE2E2"/>
        </a:accent3>
        <a:accent4>
          <a:srgbClr val="DAAEDA"/>
        </a:accent4>
        <a:accent5>
          <a:srgbClr val="CAAAB8"/>
        </a:accent5>
        <a:accent6>
          <a:srgbClr val="8D0016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10335</Words>
  <Application>Microsoft Office PowerPoint</Application>
  <PresentationFormat>화면 슬라이드 쇼(4:3)</PresentationFormat>
  <Paragraphs>2916</Paragraphs>
  <Slides>317</Slides>
  <Notes>317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317</vt:i4>
      </vt:variant>
    </vt:vector>
  </HeadingPairs>
  <TitlesOfParts>
    <vt:vector size="328" baseType="lpstr">
      <vt:lpstr>HY헤드라인M</vt:lpstr>
      <vt:lpstr>굴림체</vt:lpstr>
      <vt:lpstr>맑은 고딕</vt:lpstr>
      <vt:lpstr>Arial</vt:lpstr>
      <vt:lpstr>Arial Black</vt:lpstr>
      <vt:lpstr>Calibri</vt:lpstr>
      <vt:lpstr>Comic Sans MS</vt:lpstr>
      <vt:lpstr>Times New Roman</vt:lpstr>
      <vt:lpstr>Verdana</vt:lpstr>
      <vt:lpstr>Wingdings 2</vt:lpstr>
      <vt:lpstr>business1</vt:lpstr>
      <vt:lpstr>Useful Groupware</vt:lpstr>
      <vt:lpstr>목차</vt:lpstr>
      <vt:lpstr>개발배경 및 목표</vt:lpstr>
      <vt:lpstr>개발범위 및 주요기능</vt:lpstr>
      <vt:lpstr>조직 구성</vt:lpstr>
      <vt:lpstr>프로젝트 설계(벤치마킹)</vt:lpstr>
      <vt:lpstr>프로젝트 설계(개발전략) – Scrum &amp; Alpha </vt:lpstr>
      <vt:lpstr>프로젝트 설계(개발환경)</vt:lpstr>
      <vt:lpstr>프로젝트 설계(개발일정)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프로젝트 설계(적용기술)</vt:lpstr>
      <vt:lpstr>시스템 아키텍쳐</vt:lpstr>
      <vt:lpstr>시스템 상세내역(E-R 다이어그램)</vt:lpstr>
      <vt:lpstr>시스템 상세내역(E-R 다이어그램)</vt:lpstr>
      <vt:lpstr>시스템 상세내역(E-R 다이어그램)</vt:lpstr>
      <vt:lpstr>시스템 상세내역(E-R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상세내역(클래스 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상세내역(다이어그램)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전자결재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인사관리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게시판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쪽지함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출퇴근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로그인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마이페이지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업무공유게시판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일정관리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시스템 상세내역(명세서) - 회의실예약</vt:lpstr>
      <vt:lpstr>구현내역(메뉴구조도)</vt:lpstr>
      <vt:lpstr>구현내역(메뉴구조도)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전자결재)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사내게시판)</vt:lpstr>
      <vt:lpstr>구현내역(페이지구성 - 공지게시판)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익명게시판)</vt:lpstr>
      <vt:lpstr>구현내역(페이지구성 - 출퇴근내역)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로그인)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- 인사관리)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마이페이지)</vt:lpstr>
      <vt:lpstr>구현내역(페이지구성 – 조직도)</vt:lpstr>
      <vt:lpstr>구현내역(페이지구성 – 조직도)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쪽지함)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회의실예약)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일정관리)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구현내역(페이지구성 – 업무공유)</vt:lpstr>
      <vt:lpstr>이슈 및 해결책</vt:lpstr>
      <vt:lpstr>이슈 및 해결책</vt:lpstr>
      <vt:lpstr>느낀점</vt:lpstr>
      <vt:lpstr>느낀점</vt:lpstr>
      <vt:lpstr>QnA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1 Template</dc:title>
  <dc:creator>Presentation Magazine</dc:creator>
  <cp:lastModifiedBy>DaewonLee</cp:lastModifiedBy>
  <cp:revision>374</cp:revision>
  <dcterms:created xsi:type="dcterms:W3CDTF">2005-01-17T10:29:38Z</dcterms:created>
  <dcterms:modified xsi:type="dcterms:W3CDTF">2016-12-13T06:07:33Z</dcterms:modified>
</cp:coreProperties>
</file>